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28"/>
  </p:notesMasterIdLst>
  <p:handoutMasterIdLst>
    <p:handoutMasterId r:id="rId29"/>
  </p:handoutMasterIdLst>
  <p:sldIdLst>
    <p:sldId id="1418" r:id="rId5"/>
    <p:sldId id="1417" r:id="rId6"/>
    <p:sldId id="1433" r:id="rId7"/>
    <p:sldId id="258" r:id="rId8"/>
    <p:sldId id="1472" r:id="rId9"/>
    <p:sldId id="1434" r:id="rId10"/>
    <p:sldId id="1464" r:id="rId11"/>
    <p:sldId id="1383" r:id="rId12"/>
    <p:sldId id="267" r:id="rId13"/>
    <p:sldId id="271" r:id="rId14"/>
    <p:sldId id="841" r:id="rId15"/>
    <p:sldId id="275" r:id="rId16"/>
    <p:sldId id="276" r:id="rId17"/>
    <p:sldId id="270" r:id="rId18"/>
    <p:sldId id="284" r:id="rId19"/>
    <p:sldId id="259" r:id="rId20"/>
    <p:sldId id="1469" r:id="rId21"/>
    <p:sldId id="1468" r:id="rId22"/>
    <p:sldId id="1467" r:id="rId23"/>
    <p:sldId id="1470" r:id="rId24"/>
    <p:sldId id="1471" r:id="rId25"/>
    <p:sldId id="939" r:id="rId26"/>
    <p:sldId id="1454" r:id="rId27"/>
  </p:sldIdLst>
  <p:sldSz cx="12190413"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E74C"/>
    <a:srgbClr val="3A7ABB"/>
    <a:srgbClr val="68ADBE"/>
    <a:srgbClr val="FF6F59"/>
    <a:srgbClr val="C5C9A4"/>
    <a:srgbClr val="3A606E"/>
    <a:srgbClr val="D8D17F"/>
    <a:srgbClr val="1F9884"/>
    <a:srgbClr val="7CA4CC"/>
    <a:srgbClr val="7BA4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78"/>
    <p:restoredTop sz="93989"/>
  </p:normalViewPr>
  <p:slideViewPr>
    <p:cSldViewPr snapToGrid="0" snapToObjects="1" showGuides="1">
      <p:cViewPr varScale="1">
        <p:scale>
          <a:sx n="147" d="100"/>
          <a:sy n="147" d="100"/>
        </p:scale>
        <p:origin x="592" y="192"/>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a:t>Story / Feature</a:t>
          </a:r>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Repräsentiert einen Teil der Fachlichkeit</a:t>
          </a:r>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a:t>Szenario</a:t>
          </a:r>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Repräsentiert ein konkretes fachliches Fallbeispiel</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err="1"/>
            <a:t>Step</a:t>
          </a:r>
          <a:endParaRPr lang="de-DE" dirty="0"/>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a:t>Repräsentiert einen Schritt von Given-</a:t>
          </a:r>
          <a:r>
            <a:rPr lang="de-DE" dirty="0" err="1"/>
            <a:t>When</a:t>
          </a:r>
          <a:r>
            <a:rPr lang="de-DE" dirty="0"/>
            <a:t>-</a:t>
          </a:r>
          <a:r>
            <a:rPr lang="de-DE" dirty="0" err="1"/>
            <a:t>Then</a:t>
          </a:r>
          <a:r>
            <a:rPr lang="de-DE" dirty="0"/>
            <a:t> </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E896EA59-A06F-4305-8D45-6EFB5C1AA6B0}">
      <dgm:prSet phldrT="[Text]"/>
      <dgm:spPr/>
      <dgm:t>
        <a:bodyPr/>
        <a:lstStyle/>
        <a:p>
          <a:r>
            <a:rPr lang="de-DE" dirty="0"/>
            <a:t>Besteht aus 1…n Szenarien</a:t>
          </a:r>
        </a:p>
      </dgm:t>
    </dgm:pt>
    <dgm:pt modelId="{D57694AC-8AE4-4AC9-84D3-ECAF9508CAC5}" type="parTrans" cxnId="{39B2E799-8729-4F07-8AB8-A43BFF343E44}">
      <dgm:prSet/>
      <dgm:spPr/>
      <dgm:t>
        <a:bodyPr/>
        <a:lstStyle/>
        <a:p>
          <a:endParaRPr lang="de-DE"/>
        </a:p>
      </dgm:t>
    </dgm:pt>
    <dgm:pt modelId="{52E10F19-CD4D-459B-ABB5-4D0AA78F7700}" type="sibTrans" cxnId="{39B2E799-8729-4F07-8AB8-A43BFF343E44}">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39B2E799-8729-4F07-8AB8-A43BFF343E44}" srcId="{9FA9E3EE-A48A-8D46-848E-B05C1EBA58C1}" destId="{E896EA59-A06F-4305-8D45-6EFB5C1AA6B0}" srcOrd="1" destOrd="0" parTransId="{D57694AC-8AE4-4AC9-84D3-ECAF9508CAC5}" sibTransId="{52E10F19-CD4D-459B-ABB5-4D0AA78F7700}"/>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2431D1DE-87DB-4022-BD77-BED73D90A4B9}" type="presOf" srcId="{E896EA59-A06F-4305-8D45-6EFB5C1AA6B0}" destId="{5367F2CC-0AA7-7A47-91E7-84E95D627C1B}" srcOrd="0" destOrd="1"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err="1"/>
            <a:t>PageSteps</a:t>
          </a:r>
          <a:endParaRPr lang="de-DE" dirty="0"/>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Jedes </a:t>
          </a:r>
          <a:r>
            <a:rPr lang="de-DE" dirty="0" err="1"/>
            <a:t>PageObject</a:t>
          </a:r>
          <a:r>
            <a:rPr lang="de-DE" dirty="0"/>
            <a:t> hat spezifische </a:t>
          </a:r>
          <a:r>
            <a:rPr lang="de-DE" dirty="0" err="1"/>
            <a:t>PageSteps</a:t>
          </a:r>
          <a:endParaRPr lang="de-DE" dirty="0"/>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err="1"/>
            <a:t>PageObjects</a:t>
          </a:r>
          <a:endParaRPr lang="de-DE" dirty="0"/>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Beinhaltet </a:t>
          </a:r>
          <a:r>
            <a:rPr lang="de-DE" dirty="0" err="1"/>
            <a:t>WebElemente</a:t>
          </a:r>
          <a:r>
            <a:rPr lang="de-DE" dirty="0"/>
            <a:t>, die per Name, </a:t>
          </a:r>
          <a:r>
            <a:rPr lang="de-DE" dirty="0" err="1"/>
            <a:t>id</a:t>
          </a:r>
          <a:r>
            <a:rPr lang="de-DE" dirty="0"/>
            <a:t>, </a:t>
          </a:r>
          <a:r>
            <a:rPr lang="de-DE" dirty="0" err="1"/>
            <a:t>className</a:t>
          </a:r>
          <a:r>
            <a:rPr lang="de-DE" dirty="0"/>
            <a:t>, </a:t>
          </a:r>
          <a:r>
            <a:rPr lang="de-DE" dirty="0" err="1"/>
            <a:t>xpath</a:t>
          </a:r>
          <a:r>
            <a:rPr lang="de-DE" dirty="0"/>
            <a:t>, … angesteuert werden können</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a:t>Browser</a:t>
          </a:r>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err="1"/>
            <a:t>PageSteps</a:t>
          </a:r>
          <a:r>
            <a:rPr lang="de-DE" dirty="0"/>
            <a:t> interagieren über die </a:t>
          </a:r>
          <a:r>
            <a:rPr lang="de-DE" dirty="0" err="1"/>
            <a:t>WebElemente</a:t>
          </a:r>
          <a:r>
            <a:rPr lang="de-DE" dirty="0"/>
            <a:t> des </a:t>
          </a:r>
          <a:r>
            <a:rPr lang="de-DE" dirty="0" err="1"/>
            <a:t>PageObject</a:t>
          </a:r>
          <a:r>
            <a:rPr lang="de-DE" dirty="0"/>
            <a:t> auf dem Browser</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Story / Feature</a:t>
          </a:r>
        </a:p>
      </dsp:txBody>
      <dsp:txXfrm>
        <a:off x="5171" y="129704"/>
        <a:ext cx="2351617" cy="547200"/>
      </dsp:txXfrm>
    </dsp:sp>
    <dsp:sp modelId="{5367F2CC-0AA7-7A47-91E7-84E95D627C1B}">
      <dsp:nvSpPr>
        <dsp:cNvPr id="0" name=""/>
        <dsp:cNvSpPr/>
      </dsp:nvSpPr>
      <dsp:spPr>
        <a:xfrm>
          <a:off x="486828"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Teil der Fachlichkeit</a:t>
          </a:r>
        </a:p>
        <a:p>
          <a:pPr marL="171450" lvl="1" indent="-171450" algn="l" defTabSz="844550">
            <a:lnSpc>
              <a:spcPct val="90000"/>
            </a:lnSpc>
            <a:spcBef>
              <a:spcPct val="0"/>
            </a:spcBef>
            <a:spcAft>
              <a:spcPct val="15000"/>
            </a:spcAft>
            <a:buChar char="•"/>
          </a:pPr>
          <a:r>
            <a:rPr lang="de-DE" sz="1900" kern="1200" dirty="0"/>
            <a:t>Besteht aus 1…n Szenarien</a:t>
          </a:r>
        </a:p>
      </dsp:txBody>
      <dsp:txXfrm>
        <a:off x="535911" y="725987"/>
        <a:ext cx="2253451" cy="1577634"/>
      </dsp:txXfrm>
    </dsp:sp>
    <dsp:sp modelId="{456DBFD5-F047-224D-99D4-445DAADFCD8E}">
      <dsp:nvSpPr>
        <dsp:cNvPr id="0" name=""/>
        <dsp:cNvSpPr/>
      </dsp:nvSpPr>
      <dsp:spPr>
        <a:xfrm>
          <a:off x="2713286"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2713286" y="227659"/>
        <a:ext cx="580128" cy="351290"/>
      </dsp:txXfrm>
    </dsp:sp>
    <dsp:sp modelId="{239E82A2-6A00-9745-8628-656489F36569}">
      <dsp:nvSpPr>
        <dsp:cNvPr id="0" name=""/>
        <dsp:cNvSpPr/>
      </dsp:nvSpPr>
      <dsp:spPr>
        <a:xfrm>
          <a:off x="3782776"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Szenario</a:t>
          </a:r>
        </a:p>
      </dsp:txBody>
      <dsp:txXfrm>
        <a:off x="3782776" y="129704"/>
        <a:ext cx="2351617" cy="547200"/>
      </dsp:txXfrm>
    </dsp:sp>
    <dsp:sp modelId="{E08162C6-7FB9-9F47-9612-90AE120CFEED}">
      <dsp:nvSpPr>
        <dsp:cNvPr id="0" name=""/>
        <dsp:cNvSpPr/>
      </dsp:nvSpPr>
      <dsp:spPr>
        <a:xfrm>
          <a:off x="4264433"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 konkretes fachliches Fallbeispiel</a:t>
          </a:r>
        </a:p>
      </dsp:txBody>
      <dsp:txXfrm>
        <a:off x="4313516" y="725987"/>
        <a:ext cx="2253451" cy="1577634"/>
      </dsp:txXfrm>
    </dsp:sp>
    <dsp:sp modelId="{5007FC8D-4FBE-4941-A6B9-6D0C40884710}">
      <dsp:nvSpPr>
        <dsp:cNvPr id="0" name=""/>
        <dsp:cNvSpPr/>
      </dsp:nvSpPr>
      <dsp:spPr>
        <a:xfrm>
          <a:off x="6490890"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6490890" y="227659"/>
        <a:ext cx="580128" cy="351290"/>
      </dsp:txXfrm>
    </dsp:sp>
    <dsp:sp modelId="{5D1D52D0-6583-9348-99C1-79E9A1CF8FD4}">
      <dsp:nvSpPr>
        <dsp:cNvPr id="0" name=""/>
        <dsp:cNvSpPr/>
      </dsp:nvSpPr>
      <dsp:spPr>
        <a:xfrm>
          <a:off x="7560380"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err="1"/>
            <a:t>Step</a:t>
          </a:r>
          <a:endParaRPr lang="de-DE" sz="1900" kern="1200" dirty="0"/>
        </a:p>
      </dsp:txBody>
      <dsp:txXfrm>
        <a:off x="7560380" y="129704"/>
        <a:ext cx="2351617" cy="547200"/>
      </dsp:txXfrm>
    </dsp:sp>
    <dsp:sp modelId="{987979C1-E718-6841-8AF8-938B1A4A9961}">
      <dsp:nvSpPr>
        <dsp:cNvPr id="0" name=""/>
        <dsp:cNvSpPr/>
      </dsp:nvSpPr>
      <dsp:spPr>
        <a:xfrm>
          <a:off x="8042037"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Schritt von Given-</a:t>
          </a:r>
          <a:r>
            <a:rPr lang="de-DE" sz="1900" kern="1200" dirty="0" err="1"/>
            <a:t>When</a:t>
          </a:r>
          <a:r>
            <a:rPr lang="de-DE" sz="1900" kern="1200" dirty="0"/>
            <a:t>-</a:t>
          </a:r>
          <a:r>
            <a:rPr lang="de-DE" sz="1900" kern="1200" dirty="0" err="1"/>
            <a:t>Then</a:t>
          </a:r>
          <a:r>
            <a:rPr lang="de-DE" sz="1900" kern="1200" dirty="0"/>
            <a:t> </a:t>
          </a:r>
        </a:p>
      </dsp:txBody>
      <dsp:txXfrm>
        <a:off x="8091120" y="725987"/>
        <a:ext cx="2253451" cy="157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PageSteps</a:t>
          </a:r>
          <a:endParaRPr lang="de-DE" sz="2000" kern="1200" dirty="0"/>
        </a:p>
      </dsp:txBody>
      <dsp:txXfrm>
        <a:off x="5171" y="65505"/>
        <a:ext cx="2351617" cy="576000"/>
      </dsp:txXfrm>
    </dsp:sp>
    <dsp:sp modelId="{5367F2CC-0AA7-7A47-91E7-84E95D627C1B}">
      <dsp:nvSpPr>
        <dsp:cNvPr id="0" name=""/>
        <dsp:cNvSpPr/>
      </dsp:nvSpPr>
      <dsp:spPr>
        <a:xfrm>
          <a:off x="486828"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Jedes </a:t>
          </a:r>
          <a:r>
            <a:rPr lang="de-DE" sz="2000" kern="1200" dirty="0" err="1"/>
            <a:t>PageObject</a:t>
          </a:r>
          <a:r>
            <a:rPr lang="de-DE" sz="2000" kern="1200" dirty="0"/>
            <a:t> hat spezifische </a:t>
          </a:r>
          <a:r>
            <a:rPr lang="de-DE" sz="2000" kern="1200" dirty="0" err="1"/>
            <a:t>PageSteps</a:t>
          </a:r>
          <a:endParaRPr lang="de-DE" sz="2000" kern="1200" dirty="0"/>
        </a:p>
      </dsp:txBody>
      <dsp:txXfrm>
        <a:off x="555705" y="710382"/>
        <a:ext cx="2213863" cy="2427246"/>
      </dsp:txXfrm>
    </dsp:sp>
    <dsp:sp modelId="{456DBFD5-F047-224D-99D4-445DAADFCD8E}">
      <dsp:nvSpPr>
        <dsp:cNvPr id="0" name=""/>
        <dsp:cNvSpPr/>
      </dsp:nvSpPr>
      <dsp:spPr>
        <a:xfrm>
          <a:off x="2713286"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2713286" y="177859"/>
        <a:ext cx="580128" cy="351290"/>
      </dsp:txXfrm>
    </dsp:sp>
    <dsp:sp modelId="{239E82A2-6A00-9745-8628-656489F36569}">
      <dsp:nvSpPr>
        <dsp:cNvPr id="0" name=""/>
        <dsp:cNvSpPr/>
      </dsp:nvSpPr>
      <dsp:spPr>
        <a:xfrm>
          <a:off x="3782776"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PageObjects</a:t>
          </a:r>
          <a:endParaRPr lang="de-DE" sz="2000" kern="1200" dirty="0"/>
        </a:p>
      </dsp:txBody>
      <dsp:txXfrm>
        <a:off x="3782776" y="65505"/>
        <a:ext cx="2351617" cy="576000"/>
      </dsp:txXfrm>
    </dsp:sp>
    <dsp:sp modelId="{E08162C6-7FB9-9F47-9612-90AE120CFEED}">
      <dsp:nvSpPr>
        <dsp:cNvPr id="0" name=""/>
        <dsp:cNvSpPr/>
      </dsp:nvSpPr>
      <dsp:spPr>
        <a:xfrm>
          <a:off x="4264433"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Beinhaltet </a:t>
          </a:r>
          <a:r>
            <a:rPr lang="de-DE" sz="2000" kern="1200" dirty="0" err="1"/>
            <a:t>WebElemente</a:t>
          </a:r>
          <a:r>
            <a:rPr lang="de-DE" sz="2000" kern="1200" dirty="0"/>
            <a:t>, die per Name, </a:t>
          </a:r>
          <a:r>
            <a:rPr lang="de-DE" sz="2000" kern="1200" dirty="0" err="1"/>
            <a:t>id</a:t>
          </a:r>
          <a:r>
            <a:rPr lang="de-DE" sz="2000" kern="1200" dirty="0"/>
            <a:t>, </a:t>
          </a:r>
          <a:r>
            <a:rPr lang="de-DE" sz="2000" kern="1200" dirty="0" err="1"/>
            <a:t>className</a:t>
          </a:r>
          <a:r>
            <a:rPr lang="de-DE" sz="2000" kern="1200" dirty="0"/>
            <a:t>, </a:t>
          </a:r>
          <a:r>
            <a:rPr lang="de-DE" sz="2000" kern="1200" dirty="0" err="1"/>
            <a:t>xpath</a:t>
          </a:r>
          <a:r>
            <a:rPr lang="de-DE" sz="2000" kern="1200" dirty="0"/>
            <a:t>, … angesteuert werden können</a:t>
          </a:r>
        </a:p>
      </dsp:txBody>
      <dsp:txXfrm>
        <a:off x="4333310" y="710382"/>
        <a:ext cx="2213863" cy="2427246"/>
      </dsp:txXfrm>
    </dsp:sp>
    <dsp:sp modelId="{5007FC8D-4FBE-4941-A6B9-6D0C40884710}">
      <dsp:nvSpPr>
        <dsp:cNvPr id="0" name=""/>
        <dsp:cNvSpPr/>
      </dsp:nvSpPr>
      <dsp:spPr>
        <a:xfrm>
          <a:off x="6490890"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6490890" y="177859"/>
        <a:ext cx="580128" cy="351290"/>
      </dsp:txXfrm>
    </dsp:sp>
    <dsp:sp modelId="{5D1D52D0-6583-9348-99C1-79E9A1CF8FD4}">
      <dsp:nvSpPr>
        <dsp:cNvPr id="0" name=""/>
        <dsp:cNvSpPr/>
      </dsp:nvSpPr>
      <dsp:spPr>
        <a:xfrm>
          <a:off x="7560380"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a:t>Browser</a:t>
          </a:r>
        </a:p>
      </dsp:txBody>
      <dsp:txXfrm>
        <a:off x="7560380" y="65505"/>
        <a:ext cx="2351617" cy="576000"/>
      </dsp:txXfrm>
    </dsp:sp>
    <dsp:sp modelId="{987979C1-E718-6841-8AF8-938B1A4A9961}">
      <dsp:nvSpPr>
        <dsp:cNvPr id="0" name=""/>
        <dsp:cNvSpPr/>
      </dsp:nvSpPr>
      <dsp:spPr>
        <a:xfrm>
          <a:off x="8042037"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err="1"/>
            <a:t>PageSteps</a:t>
          </a:r>
          <a:r>
            <a:rPr lang="de-DE" sz="2000" kern="1200" dirty="0"/>
            <a:t> interagieren über die </a:t>
          </a:r>
          <a:r>
            <a:rPr lang="de-DE" sz="2000" kern="1200" dirty="0" err="1"/>
            <a:t>WebElemente</a:t>
          </a:r>
          <a:r>
            <a:rPr lang="de-DE" sz="2000" kern="1200" dirty="0"/>
            <a:t> des </a:t>
          </a:r>
          <a:r>
            <a:rPr lang="de-DE" sz="2000" kern="1200" dirty="0" err="1"/>
            <a:t>PageObject</a:t>
          </a:r>
          <a:r>
            <a:rPr lang="de-DE" sz="2000" kern="1200" dirty="0"/>
            <a:t> auf dem Browser</a:t>
          </a:r>
        </a:p>
      </dsp:txBody>
      <dsp:txXfrm>
        <a:off x="8110914" y="710382"/>
        <a:ext cx="2213863" cy="242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57597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9</a:t>
            </a:fld>
            <a:endParaRPr lang="de-DE" noProof="0" dirty="0"/>
          </a:p>
        </p:txBody>
      </p:sp>
    </p:spTree>
    <p:extLst>
      <p:ext uri="{BB962C8B-B14F-4D97-AF65-F5344CB8AC3E}">
        <p14:creationId xmlns:p14="http://schemas.microsoft.com/office/powerpoint/2010/main" val="10950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13</a:t>
            </a:fld>
            <a:endParaRPr lang="de-DE" noProof="0" dirty="0"/>
          </a:p>
        </p:txBody>
      </p:sp>
    </p:spTree>
    <p:extLst>
      <p:ext uri="{BB962C8B-B14F-4D97-AF65-F5344CB8AC3E}">
        <p14:creationId xmlns:p14="http://schemas.microsoft.com/office/powerpoint/2010/main" val="299930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14</a:t>
            </a:fld>
            <a:endParaRPr lang="de-DE" noProof="0" dirty="0"/>
          </a:p>
        </p:txBody>
      </p:sp>
    </p:spTree>
    <p:extLst>
      <p:ext uri="{BB962C8B-B14F-4D97-AF65-F5344CB8AC3E}">
        <p14:creationId xmlns:p14="http://schemas.microsoft.com/office/powerpoint/2010/main" val="2848551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04.11.21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04.11.21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04.11.21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04.11.21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04.11.21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04.11.21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Inhalt mit Bild">
    <p:spTree>
      <p:nvGrpSpPr>
        <p:cNvPr id="1" name=""/>
        <p:cNvGrpSpPr/>
        <p:nvPr/>
      </p:nvGrpSpPr>
      <p:grpSpPr>
        <a:xfrm>
          <a:off x="0" y="0"/>
          <a:ext cx="0" cy="0"/>
          <a:chOff x="0" y="0"/>
          <a:chExt cx="0" cy="0"/>
        </a:xfrm>
      </p:grpSpPr>
      <p:sp>
        <p:nvSpPr>
          <p:cNvPr id="15" name="Titel"/>
          <p:cNvSpPr>
            <a:spLocks noGrp="1"/>
          </p:cNvSpPr>
          <p:nvPr>
            <p:ph type="title"/>
          </p:nvPr>
        </p:nvSpPr>
        <p:spPr bwMode="gray">
          <a:xfrm>
            <a:off x="755999" y="540000"/>
            <a:ext cx="7228800" cy="288000"/>
          </a:xfrm>
        </p:spPr>
        <p:txBody>
          <a:bodyPr/>
          <a:lstStyle>
            <a:lvl1pPr>
              <a:defRPr/>
            </a:lvl1pPr>
          </a:lstStyle>
          <a:p>
            <a:r>
              <a:rPr lang="de-DE" noProof="0"/>
              <a:t>Mastertitelformat bearbeiten</a:t>
            </a:r>
            <a:endParaRPr lang="de-DE" noProof="0" dirty="0"/>
          </a:p>
        </p:txBody>
      </p:sp>
      <p:sp>
        <p:nvSpPr>
          <p:cNvPr id="12" name="Untertitel"/>
          <p:cNvSpPr>
            <a:spLocks noGrp="1"/>
          </p:cNvSpPr>
          <p:nvPr>
            <p:ph type="body" sz="quarter" idx="13" hasCustomPrompt="1"/>
          </p:nvPr>
        </p:nvSpPr>
        <p:spPr bwMode="gray">
          <a:xfrm>
            <a:off x="755998" y="854983"/>
            <a:ext cx="7228800" cy="180000"/>
          </a:xfrm>
        </p:spPr>
        <p:txBody>
          <a:bodyPr lIns="0"/>
          <a:lstStyle>
            <a:lvl1pPr marL="0" indent="0">
              <a:buNone/>
              <a:defRPr sz="1200" baseline="0">
                <a:solidFill>
                  <a:schemeClr val="tx1"/>
                </a:solidFill>
              </a:defRPr>
            </a:lvl1pPr>
          </a:lstStyle>
          <a:p>
            <a:r>
              <a:rPr lang="de-DE" noProof="0" dirty="0"/>
              <a:t>Geben Sie Ihren Untertitel ein</a:t>
            </a:r>
          </a:p>
        </p:txBody>
      </p:sp>
      <p:sp>
        <p:nvSpPr>
          <p:cNvPr id="16" name="Inhalt"/>
          <p:cNvSpPr>
            <a:spLocks noGrp="1"/>
          </p:cNvSpPr>
          <p:nvPr>
            <p:ph sz="half" idx="15"/>
          </p:nvPr>
        </p:nvSpPr>
        <p:spPr bwMode="gray">
          <a:xfrm>
            <a:off x="755998" y="1512000"/>
            <a:ext cx="7228800" cy="4298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DE" noProof="0" dirty="0"/>
          </a:p>
        </p:txBody>
      </p:sp>
      <p:sp>
        <p:nvSpPr>
          <p:cNvPr id="19" name="Bild"/>
          <p:cNvSpPr>
            <a:spLocks noGrp="1" noChangeAspect="1"/>
          </p:cNvSpPr>
          <p:nvPr>
            <p:ph type="pic" sz="quarter" idx="21"/>
          </p:nvPr>
        </p:nvSpPr>
        <p:spPr bwMode="gray">
          <a:xfrm>
            <a:off x="8377198" y="0"/>
            <a:ext cx="3416400" cy="5810400"/>
          </a:xfrm>
          <a:prstGeom prst="rect">
            <a:avLst/>
          </a:prstGeo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18" name="Dekorelement"/>
          <p:cNvSpPr>
            <a:spLocks noGrp="1"/>
          </p:cNvSpPr>
          <p:nvPr>
            <p:ph type="body" sz="quarter" idx="22" hasCustomPrompt="1"/>
          </p:nvPr>
        </p:nvSpPr>
        <p:spPr bwMode="gray">
          <a:xfrm>
            <a:off x="8329698" y="629461"/>
            <a:ext cx="93600" cy="720000"/>
          </a:xfrm>
          <a:prstGeom prst="rect">
            <a:avLst/>
          </a:prstGeom>
          <a:solidFill>
            <a:schemeClr val="accent1"/>
          </a:solidFill>
        </p:spPr>
        <p:txBody>
          <a:bodyPr/>
          <a:lstStyle>
            <a:lvl1pPr marL="0" indent="0">
              <a:buNone/>
              <a:defRPr/>
            </a:lvl1pPr>
          </a:lstStyle>
          <a:p>
            <a:pPr lvl="0"/>
            <a:r>
              <a:rPr lang="de-DE" noProof="0" dirty="0"/>
              <a:t> </a:t>
            </a:r>
          </a:p>
        </p:txBody>
      </p:sp>
      <p:sp>
        <p:nvSpPr>
          <p:cNvPr id="22" name="Text 1"/>
          <p:cNvSpPr>
            <a:spLocks noGrp="1"/>
          </p:cNvSpPr>
          <p:nvPr>
            <p:ph type="body" sz="quarter" idx="19"/>
          </p:nvPr>
        </p:nvSpPr>
        <p:spPr bwMode="gray">
          <a:xfrm>
            <a:off x="10251241" y="2187247"/>
            <a:ext cx="1671960" cy="331200"/>
          </a:xfrm>
          <a:solidFill>
            <a:schemeClr val="tx1"/>
          </a:solidFill>
        </p:spPr>
        <p:txBody>
          <a:bodyPr wrap="none" lIns="144000" tIns="36000" rIns="144000" bIns="36000">
            <a:spAutoFit/>
          </a:bodyPr>
          <a:lstStyle>
            <a:lvl1pPr marL="0" indent="0" algn="r">
              <a:buNone/>
              <a:defRPr sz="1400">
                <a:solidFill>
                  <a:schemeClr val="bg1"/>
                </a:solidFill>
              </a:defRPr>
            </a:lvl1pPr>
          </a:lstStyle>
          <a:p>
            <a:pPr lvl="0"/>
            <a:r>
              <a:rPr lang="de-DE"/>
              <a:t>Mastertextformat bearbeiten</a:t>
            </a:r>
          </a:p>
        </p:txBody>
      </p:sp>
      <p:sp>
        <p:nvSpPr>
          <p:cNvPr id="23" name="Text 2"/>
          <p:cNvSpPr>
            <a:spLocks noGrp="1"/>
          </p:cNvSpPr>
          <p:nvPr>
            <p:ph type="body" sz="quarter" idx="20" hasCustomPrompt="1"/>
          </p:nvPr>
        </p:nvSpPr>
        <p:spPr bwMode="gray">
          <a:xfrm>
            <a:off x="9662297" y="2691745"/>
            <a:ext cx="2260904" cy="331200"/>
          </a:xfrm>
          <a:solidFill>
            <a:schemeClr val="tx1"/>
          </a:solidFill>
        </p:spPr>
        <p:txBody>
          <a:bodyPr wrap="none" lIns="144000" tIns="36000" rIns="144000" bIns="3600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a:solidFill>
                  <a:schemeClr val="bg1"/>
                </a:solidFill>
              </a:defRPr>
            </a:lvl1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dirty="0"/>
              <a:t>durch Klicken bearbeiten</a:t>
            </a:r>
            <a:endParaRPr lang="de-DE" dirty="0"/>
          </a:p>
        </p:txBody>
      </p:sp>
      <p:sp>
        <p:nvSpPr>
          <p:cNvPr id="6" name="Fußzeile"/>
          <p:cNvSpPr>
            <a:spLocks noGrp="1"/>
          </p:cNvSpPr>
          <p:nvPr>
            <p:ph type="ftr" sz="quarter" idx="11"/>
          </p:nvPr>
        </p:nvSpPr>
        <p:spPr bwMode="gray"/>
        <p:txBody>
          <a:bodyPr/>
          <a:lstStyle/>
          <a:p>
            <a:r>
              <a:rPr lang="de-DE" noProof="0" dirty="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04.11.21</a:t>
            </a:fld>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62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20"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04.11.21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04.11.21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20"/>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63" name="think-cell Slide" r:id="rId22" imgW="7772400" imgH="10058400" progId="TCLayout.ActiveDocument.1">
                  <p:embed/>
                </p:oleObj>
              </mc:Choice>
              <mc:Fallback>
                <p:oleObj name="think-cell Slide" r:id="rId22"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1"/>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04.11.21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 id="21474840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package" Target="../embeddings/Microsoft_Word-Dokument.docx"/><Relationship Id="rId7"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emf"/><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olffj1995/AdvancedBDD" TargetMode="External"/><Relationship Id="rId2" Type="http://schemas.openxmlformats.org/officeDocument/2006/relationships/hyperlink" Target="https://github.com/wolffj1995/RingvorlesungHSZG" TargetMode="Externa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Blue_screen_of_death" TargetMode="Externa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www.mircoderoni.ch/2019/08/31/automatisiertes-testen/"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a:xfrm>
            <a:off x="1055207" y="2598628"/>
            <a:ext cx="10079999" cy="1994392"/>
          </a:xfrm>
        </p:spPr>
        <p:txBody>
          <a:bodyPr/>
          <a:lstStyle/>
          <a:p>
            <a:r>
              <a:rPr lang="de-DE" dirty="0"/>
              <a:t>Funktionale Tests mit </a:t>
            </a:r>
            <a:r>
              <a:rPr lang="de-DE" dirty="0" err="1"/>
              <a:t>Behavior</a:t>
            </a:r>
            <a:r>
              <a:rPr lang="de-DE" dirty="0"/>
              <a:t>-</a:t>
            </a:r>
            <a:r>
              <a:rPr lang="de-DE" dirty="0" err="1"/>
              <a:t>Driven</a:t>
            </a:r>
            <a:r>
              <a:rPr lang="de-DE" dirty="0"/>
              <a:t>-Development</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p:txBody>
          <a:bodyPr/>
          <a:lstStyle/>
          <a:p>
            <a:r>
              <a:rPr lang="de-DE" dirty="0" err="1"/>
              <a:t>Tallence</a:t>
            </a:r>
            <a:r>
              <a:rPr lang="de-DE" dirty="0"/>
              <a:t> AG</a:t>
            </a:r>
          </a:p>
        </p:txBody>
      </p:sp>
      <p:sp>
        <p:nvSpPr>
          <p:cNvPr id="4" name="Text Placeholder 3">
            <a:extLst>
              <a:ext uri="{FF2B5EF4-FFF2-40B4-BE49-F238E27FC236}">
                <a16:creationId xmlns:a16="http://schemas.microsoft.com/office/drawing/2014/main" id="{BF700DFE-E6F2-CC4E-9C89-266D9B40CCAB}"/>
              </a:ext>
            </a:extLst>
          </p:cNvPr>
          <p:cNvSpPr>
            <a:spLocks noGrp="1"/>
          </p:cNvSpPr>
          <p:nvPr>
            <p:ph type="body" sz="quarter" idx="14"/>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5"/>
          </p:nvPr>
        </p:nvSpPr>
        <p:spPr>
          <a:xfrm>
            <a:off x="1054800" y="4981900"/>
            <a:ext cx="10080000" cy="288000"/>
          </a:xfrm>
        </p:spPr>
        <p:txBody>
          <a:bodyPr/>
          <a:lstStyle/>
          <a:p>
            <a:r>
              <a:rPr lang="de-DE" dirty="0"/>
              <a:t>24.11.2021 / Jonas Wolff / Görlitz</a:t>
            </a:r>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
          </p:nvPr>
        </p:nvSpPr>
        <p:spPr/>
        <p:txBody>
          <a:bodyPr/>
          <a:lstStyle/>
          <a:p>
            <a:r>
              <a:rPr lang="de-DE" dirty="0"/>
              <a:t>Szenarios – </a:t>
            </a:r>
            <a:r>
              <a:rPr lang="de-DE" b="1" dirty="0"/>
              <a:t>Given-</a:t>
            </a:r>
            <a:r>
              <a:rPr lang="de-DE" b="1" dirty="0" err="1"/>
              <a:t>When</a:t>
            </a:r>
            <a:r>
              <a:rPr lang="de-DE" b="1" dirty="0"/>
              <a:t>-</a:t>
            </a:r>
            <a:r>
              <a:rPr lang="de-DE" b="1" dirty="0" err="1"/>
              <a:t>Then</a:t>
            </a:r>
            <a:r>
              <a:rPr lang="de-DE" b="1" dirty="0"/>
              <a:t> (Gegeben-Wenn-Dann)</a:t>
            </a:r>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10</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Scenarios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755998" y="4164480"/>
            <a:ext cx="10373751" cy="3600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Beschreibung der fachlichen Details – keine Technik!</a:t>
            </a:r>
          </a:p>
        </p:txBody>
      </p:sp>
      <p:graphicFrame>
        <p:nvGraphicFramePr>
          <p:cNvPr id="9" name="Objekt 8">
            <a:extLst>
              <a:ext uri="{FF2B5EF4-FFF2-40B4-BE49-F238E27FC236}">
                <a16:creationId xmlns:a16="http://schemas.microsoft.com/office/drawing/2014/main" id="{079F2E9E-83E4-496C-855F-60F64FAB4088}"/>
              </a:ext>
            </a:extLst>
          </p:cNvPr>
          <p:cNvGraphicFramePr>
            <a:graphicFrameLocks noChangeAspect="1"/>
          </p:cNvGraphicFramePr>
          <p:nvPr/>
        </p:nvGraphicFramePr>
        <p:xfrm>
          <a:off x="721586" y="2231483"/>
          <a:ext cx="8448205" cy="1796711"/>
        </p:xfrm>
        <a:graphic>
          <a:graphicData uri="http://schemas.openxmlformats.org/presentationml/2006/ole">
            <mc:AlternateContent xmlns:mc="http://schemas.openxmlformats.org/markup-compatibility/2006">
              <mc:Choice xmlns:v="urn:schemas-microsoft-com:vml" Requires="v">
                <p:oleObj spid="_x0000_s10295" name="WordPad-Dokument" r:id="rId4" imgW="5486400" imgH="1166400" progId="WordPad.Document.1">
                  <p:embed/>
                </p:oleObj>
              </mc:Choice>
              <mc:Fallback>
                <p:oleObj name="WordPad-Dokument" r:id="rId4" imgW="5486400" imgH="1166400" progId="WordPad.Document.1">
                  <p:embed/>
                  <p:pic>
                    <p:nvPicPr>
                      <p:cNvPr id="9" name="Objekt 8">
                        <a:extLst>
                          <a:ext uri="{FF2B5EF4-FFF2-40B4-BE49-F238E27FC236}">
                            <a16:creationId xmlns:a16="http://schemas.microsoft.com/office/drawing/2014/main" id="{079F2E9E-83E4-496C-855F-60F64FAB4088}"/>
                          </a:ext>
                        </a:extLst>
                      </p:cNvPr>
                      <p:cNvPicPr/>
                      <p:nvPr/>
                    </p:nvPicPr>
                    <p:blipFill>
                      <a:blip r:embed="rId5"/>
                      <a:stretch>
                        <a:fillRect/>
                      </a:stretch>
                    </p:blipFill>
                    <p:spPr>
                      <a:xfrm>
                        <a:off x="721586" y="2231483"/>
                        <a:ext cx="8448205" cy="1796711"/>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8D289A0B-E603-4C66-962E-C2AAF58D6E6F}"/>
              </a:ext>
            </a:extLst>
          </p:cNvPr>
          <p:cNvSpPr txBox="1"/>
          <p:nvPr/>
        </p:nvSpPr>
        <p:spPr>
          <a:xfrm>
            <a:off x="8446343" y="2693520"/>
            <a:ext cx="1843315" cy="430156"/>
          </a:xfrm>
          <a:prstGeom prst="rect">
            <a:avLst/>
          </a:prstGeom>
          <a:noFill/>
        </p:spPr>
        <p:txBody>
          <a:bodyPr wrap="none" lIns="0" tIns="0" rIns="0" bIns="0" rtlCol="0">
            <a:noAutofit/>
          </a:bodyPr>
          <a:lstStyle/>
          <a:p>
            <a:pPr>
              <a:lnSpc>
                <a:spcPct val="120000"/>
              </a:lnSpc>
              <a:spcAft>
                <a:spcPts val="1000"/>
              </a:spcAft>
            </a:pPr>
            <a:r>
              <a:rPr lang="de-DE" dirty="0"/>
              <a:t>Vorbedingung(en)</a:t>
            </a:r>
          </a:p>
        </p:txBody>
      </p:sp>
      <p:sp>
        <p:nvSpPr>
          <p:cNvPr id="14" name="Textfeld 13">
            <a:extLst>
              <a:ext uri="{FF2B5EF4-FFF2-40B4-BE49-F238E27FC236}">
                <a16:creationId xmlns:a16="http://schemas.microsoft.com/office/drawing/2014/main" id="{DF8E7CE9-4B15-432E-A7ED-1AD543DC086D}"/>
              </a:ext>
            </a:extLst>
          </p:cNvPr>
          <p:cNvSpPr txBox="1"/>
          <p:nvPr/>
        </p:nvSpPr>
        <p:spPr>
          <a:xfrm>
            <a:off x="8436672" y="3084972"/>
            <a:ext cx="1059543" cy="360000"/>
          </a:xfrm>
          <a:prstGeom prst="rect">
            <a:avLst/>
          </a:prstGeom>
          <a:noFill/>
        </p:spPr>
        <p:txBody>
          <a:bodyPr wrap="none" lIns="0" tIns="0" rIns="0" bIns="0" rtlCol="0">
            <a:noAutofit/>
          </a:bodyPr>
          <a:lstStyle/>
          <a:p>
            <a:pPr>
              <a:lnSpc>
                <a:spcPct val="120000"/>
              </a:lnSpc>
              <a:spcAft>
                <a:spcPts val="1000"/>
              </a:spcAft>
            </a:pPr>
            <a:r>
              <a:rPr lang="de-DE" dirty="0"/>
              <a:t>Aktion(en)</a:t>
            </a:r>
          </a:p>
        </p:txBody>
      </p:sp>
      <p:sp>
        <p:nvSpPr>
          <p:cNvPr id="15" name="Textfeld 14">
            <a:extLst>
              <a:ext uri="{FF2B5EF4-FFF2-40B4-BE49-F238E27FC236}">
                <a16:creationId xmlns:a16="http://schemas.microsoft.com/office/drawing/2014/main" id="{BF1F45C1-5447-4376-A83E-BC1B42B80A87}"/>
              </a:ext>
            </a:extLst>
          </p:cNvPr>
          <p:cNvSpPr txBox="1"/>
          <p:nvPr/>
        </p:nvSpPr>
        <p:spPr>
          <a:xfrm>
            <a:off x="8426993" y="3478482"/>
            <a:ext cx="1480458" cy="308833"/>
          </a:xfrm>
          <a:prstGeom prst="rect">
            <a:avLst/>
          </a:prstGeom>
          <a:noFill/>
        </p:spPr>
        <p:txBody>
          <a:bodyPr wrap="none" lIns="0" tIns="0" rIns="0" bIns="0" rtlCol="0">
            <a:noAutofit/>
          </a:bodyPr>
          <a:lstStyle/>
          <a:p>
            <a:pPr>
              <a:lnSpc>
                <a:spcPct val="120000"/>
              </a:lnSpc>
              <a:spcAft>
                <a:spcPts val="1000"/>
              </a:spcAft>
            </a:pPr>
            <a:r>
              <a:rPr lang="de-DE" dirty="0"/>
              <a:t>Erwartung(en)</a:t>
            </a:r>
          </a:p>
        </p:txBody>
      </p:sp>
    </p:spTree>
    <p:extLst>
      <p:ext uri="{BB962C8B-B14F-4D97-AF65-F5344CB8AC3E}">
        <p14:creationId xmlns:p14="http://schemas.microsoft.com/office/powerpoint/2010/main" val="6122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el"/>
          <p:cNvSpPr>
            <a:spLocks noGrp="1"/>
          </p:cNvSpPr>
          <p:nvPr>
            <p:ph type="ctrTitle"/>
          </p:nvPr>
        </p:nvSpPr>
        <p:spPr bwMode="gray">
          <a:xfrm>
            <a:off x="1054800" y="3571783"/>
            <a:ext cx="10079999" cy="1021237"/>
          </a:xfrm>
        </p:spPr>
        <p:txBody>
          <a:bodyPr/>
          <a:lstStyle/>
          <a:p>
            <a:r>
              <a:rPr lang="de-DE" dirty="0"/>
              <a:t>Funktionsweise von BDD-Frameworks</a:t>
            </a:r>
          </a:p>
        </p:txBody>
      </p:sp>
      <p:sp>
        <p:nvSpPr>
          <p:cNvPr id="3" name="Dekorelement"/>
          <p:cNvSpPr>
            <a:spLocks noGrp="1"/>
          </p:cNvSpPr>
          <p:nvPr>
            <p:ph type="body" sz="quarter" idx="14"/>
          </p:nvPr>
        </p:nvSpPr>
        <p:spPr bwMode="gray">
          <a:solidFill>
            <a:schemeClr val="tx1"/>
          </a:solidFill>
        </p:spPr>
        <p:txBody>
          <a:bodyPr/>
          <a:lstStyle/>
          <a:p>
            <a:endParaRPr lang="de-DE"/>
          </a:p>
        </p:txBody>
      </p:sp>
      <p:sp>
        <p:nvSpPr>
          <p:cNvPr id="8" name="Nr."/>
          <p:cNvSpPr>
            <a:spLocks noGrp="1"/>
          </p:cNvSpPr>
          <p:nvPr>
            <p:ph type="body" sz="quarter" idx="11"/>
          </p:nvPr>
        </p:nvSpPr>
        <p:spPr bwMode="gray"/>
        <p:txBody>
          <a:bodyPr/>
          <a:lstStyle/>
          <a:p>
            <a:r>
              <a:rPr lang="de-DE" dirty="0"/>
              <a:t>03</a:t>
            </a:r>
          </a:p>
        </p:txBody>
      </p:sp>
      <p:sp>
        <p:nvSpPr>
          <p:cNvPr id="4" name="Linie"/>
          <p:cNvSpPr>
            <a:spLocks noGrp="1"/>
          </p:cNvSpPr>
          <p:nvPr>
            <p:ph type="body" sz="quarter" idx="87"/>
          </p:nvPr>
        </p:nvSpPr>
        <p:spPr bwMode="gray"/>
        <p:txBody>
          <a:bodyPr/>
          <a:lstStyle/>
          <a:p>
            <a:endParaRPr lang="de-DE"/>
          </a:p>
        </p:txBody>
      </p:sp>
    </p:spTree>
    <p:extLst>
      <p:ext uri="{BB962C8B-B14F-4D97-AF65-F5344CB8AC3E}">
        <p14:creationId xmlns:p14="http://schemas.microsoft.com/office/powerpoint/2010/main" val="256340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1F9DCFCE-1D63-49FE-A05B-5CED6109B67E}"/>
              </a:ext>
            </a:extLst>
          </p:cNvPr>
          <p:cNvSpPr>
            <a:spLocks noGrp="1"/>
          </p:cNvSpPr>
          <p:nvPr>
            <p:ph sz="half" idx="1"/>
          </p:nvPr>
        </p:nvSpPr>
        <p:spPr/>
        <p:txBody>
          <a:bodyPr/>
          <a:lstStyle/>
          <a:p>
            <a:r>
              <a:rPr lang="de-DE" dirty="0"/>
              <a:t>BDD-Web-App (</a:t>
            </a:r>
            <a:r>
              <a:rPr lang="de-DE" dirty="0">
                <a:hlinkClick r:id="rId2"/>
              </a:rPr>
              <a:t>https://github.com/telekom/bdd-web-app</a:t>
            </a:r>
            <a:r>
              <a:rPr lang="de-DE" dirty="0"/>
              <a:t>) </a:t>
            </a:r>
          </a:p>
          <a:p>
            <a:pPr lvl="1"/>
            <a:r>
              <a:rPr lang="de-DE" dirty="0"/>
              <a:t>Erleichtert das Testen einer Web-App mittels BDD</a:t>
            </a:r>
          </a:p>
          <a:p>
            <a:pPr lvl="1"/>
            <a:r>
              <a:rPr lang="de-DE" dirty="0"/>
              <a:t>integriert </a:t>
            </a:r>
            <a:r>
              <a:rPr lang="de-DE" dirty="0" err="1"/>
              <a:t>Jbehave</a:t>
            </a:r>
            <a:r>
              <a:rPr lang="de-DE" dirty="0"/>
              <a:t>/</a:t>
            </a:r>
            <a:r>
              <a:rPr lang="de-DE" dirty="0" err="1"/>
              <a:t>Cucumber</a:t>
            </a:r>
            <a:r>
              <a:rPr lang="de-DE" dirty="0"/>
              <a:t>, </a:t>
            </a:r>
            <a:r>
              <a:rPr lang="de-DE" dirty="0" err="1"/>
              <a:t>Selenium</a:t>
            </a:r>
            <a:r>
              <a:rPr lang="de-DE" dirty="0"/>
              <a:t>, REST-</a:t>
            </a:r>
            <a:r>
              <a:rPr lang="de-DE" dirty="0" err="1"/>
              <a:t>Assured</a:t>
            </a:r>
            <a:r>
              <a:rPr lang="de-DE" dirty="0"/>
              <a:t> und Spring</a:t>
            </a:r>
          </a:p>
        </p:txBody>
      </p:sp>
      <p:sp>
        <p:nvSpPr>
          <p:cNvPr id="7" name="Datumsplatzhalter 6">
            <a:extLst>
              <a:ext uri="{FF2B5EF4-FFF2-40B4-BE49-F238E27FC236}">
                <a16:creationId xmlns:a16="http://schemas.microsoft.com/office/drawing/2014/main" id="{DEE10D61-345C-452A-909C-B3610A33B2A9}"/>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DBFA7993-0404-42B5-8FD7-F2A506ACC1C7}"/>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2AE6F1B8-CFFD-46A1-8291-AF257D191864}"/>
              </a:ext>
            </a:extLst>
          </p:cNvPr>
          <p:cNvSpPr>
            <a:spLocks noGrp="1"/>
          </p:cNvSpPr>
          <p:nvPr>
            <p:ph type="sldNum" sz="quarter" idx="22"/>
          </p:nvPr>
        </p:nvSpPr>
        <p:spPr/>
        <p:txBody>
          <a:bodyPr/>
          <a:lstStyle/>
          <a:p>
            <a:fld id="{02CEFE82-39F2-4F47-8A0C-D5AB3496FA5C}" type="slidenum">
              <a:rPr lang="de-DE" noProof="0" smtClean="0"/>
              <a:pPr/>
              <a:t>12</a:t>
            </a:fld>
            <a:endParaRPr lang="de-DE" noProof="0" dirty="0"/>
          </a:p>
        </p:txBody>
      </p:sp>
      <p:sp>
        <p:nvSpPr>
          <p:cNvPr id="2" name="Titel 1">
            <a:extLst>
              <a:ext uri="{FF2B5EF4-FFF2-40B4-BE49-F238E27FC236}">
                <a16:creationId xmlns:a16="http://schemas.microsoft.com/office/drawing/2014/main" id="{8F89D91F-4415-45CE-8EBA-A56335123E7C}"/>
              </a:ext>
            </a:extLst>
          </p:cNvPr>
          <p:cNvSpPr>
            <a:spLocks noGrp="1"/>
          </p:cNvSpPr>
          <p:nvPr>
            <p:ph type="title"/>
          </p:nvPr>
        </p:nvSpPr>
        <p:spPr/>
        <p:txBody>
          <a:bodyPr/>
          <a:lstStyle/>
          <a:p>
            <a:r>
              <a:rPr lang="de-DE" dirty="0"/>
              <a:t>Frameworks – BDD-</a:t>
            </a:r>
            <a:r>
              <a:rPr lang="de-DE" dirty="0" err="1"/>
              <a:t>WebApp</a:t>
            </a:r>
            <a:endParaRPr lang="de-DE" dirty="0"/>
          </a:p>
        </p:txBody>
      </p:sp>
      <p:grpSp>
        <p:nvGrpSpPr>
          <p:cNvPr id="9" name="Gruppieren 8">
            <a:extLst>
              <a:ext uri="{FF2B5EF4-FFF2-40B4-BE49-F238E27FC236}">
                <a16:creationId xmlns:a16="http://schemas.microsoft.com/office/drawing/2014/main" id="{D0274372-684D-444A-856C-1828C5344CE9}"/>
              </a:ext>
            </a:extLst>
          </p:cNvPr>
          <p:cNvGrpSpPr/>
          <p:nvPr/>
        </p:nvGrpSpPr>
        <p:grpSpPr>
          <a:xfrm>
            <a:off x="1110389" y="2799524"/>
            <a:ext cx="9969634" cy="3203493"/>
            <a:chOff x="264594" y="2819401"/>
            <a:chExt cx="9969634" cy="3203493"/>
          </a:xfrm>
        </p:grpSpPr>
        <p:sp>
          <p:nvSpPr>
            <p:cNvPr id="11" name="Rechteck: abgerundete Ecken 10">
              <a:extLst>
                <a:ext uri="{FF2B5EF4-FFF2-40B4-BE49-F238E27FC236}">
                  <a16:creationId xmlns:a16="http://schemas.microsoft.com/office/drawing/2014/main" id="{6FDD1DFC-175A-4FB9-BD73-63D5C2096FE8}"/>
                </a:ext>
              </a:extLst>
            </p:cNvPr>
            <p:cNvSpPr/>
            <p:nvPr/>
          </p:nvSpPr>
          <p:spPr>
            <a:xfrm>
              <a:off x="2027581" y="2819401"/>
              <a:ext cx="6400800" cy="32034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a:p>
          </p:txBody>
        </p:sp>
        <p:sp>
          <p:nvSpPr>
            <p:cNvPr id="12" name="Textfeld 11">
              <a:extLst>
                <a:ext uri="{FF2B5EF4-FFF2-40B4-BE49-F238E27FC236}">
                  <a16:creationId xmlns:a16="http://schemas.microsoft.com/office/drawing/2014/main" id="{0A94C467-C674-4345-9FD2-013F3F10CA1B}"/>
                </a:ext>
              </a:extLst>
            </p:cNvPr>
            <p:cNvSpPr txBox="1"/>
            <p:nvPr/>
          </p:nvSpPr>
          <p:spPr>
            <a:xfrm>
              <a:off x="2604052" y="3074590"/>
              <a:ext cx="1639956" cy="331723"/>
            </a:xfrm>
            <a:prstGeom prst="rect">
              <a:avLst/>
            </a:prstGeom>
            <a:noFill/>
          </p:spPr>
          <p:txBody>
            <a:bodyPr wrap="none" lIns="0" tIns="0" rIns="0" bIns="0" rtlCol="0">
              <a:noAutofit/>
            </a:bodyPr>
            <a:lstStyle/>
            <a:p>
              <a:pPr>
                <a:lnSpc>
                  <a:spcPct val="120000"/>
                </a:lnSpc>
                <a:spcAft>
                  <a:spcPts val="1000"/>
                </a:spcAft>
              </a:pPr>
              <a:r>
                <a:rPr lang="de-DE" dirty="0">
                  <a:solidFill>
                    <a:schemeClr val="bg1"/>
                  </a:solidFill>
                </a:rPr>
                <a:t>BDD-Web-App</a:t>
              </a:r>
            </a:p>
          </p:txBody>
        </p:sp>
        <p:sp>
          <p:nvSpPr>
            <p:cNvPr id="19" name="Flussdiagramm: Zentralspeicher 18">
              <a:extLst>
                <a:ext uri="{FF2B5EF4-FFF2-40B4-BE49-F238E27FC236}">
                  <a16:creationId xmlns:a16="http://schemas.microsoft.com/office/drawing/2014/main" id="{7CDFD2C5-3D0D-4106-8E37-CEA7D1DCAE71}"/>
                </a:ext>
              </a:extLst>
            </p:cNvPr>
            <p:cNvSpPr/>
            <p:nvPr/>
          </p:nvSpPr>
          <p:spPr>
            <a:xfrm>
              <a:off x="8966917" y="4064734"/>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Browser</a:t>
              </a:r>
            </a:p>
          </p:txBody>
        </p:sp>
        <p:sp>
          <p:nvSpPr>
            <p:cNvPr id="20" name="Rechteck 19">
              <a:extLst>
                <a:ext uri="{FF2B5EF4-FFF2-40B4-BE49-F238E27FC236}">
                  <a16:creationId xmlns:a16="http://schemas.microsoft.com/office/drawing/2014/main" id="{8B4D6037-2673-493B-B236-4D575A741B14}"/>
                </a:ext>
              </a:extLst>
            </p:cNvPr>
            <p:cNvSpPr/>
            <p:nvPr/>
          </p:nvSpPr>
          <p:spPr>
            <a:xfrm>
              <a:off x="2566338" y="3576672"/>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JBehave</a:t>
              </a:r>
              <a:r>
                <a:rPr lang="de-DE" dirty="0"/>
                <a:t> oder </a:t>
              </a:r>
              <a:r>
                <a:rPr lang="de-DE" dirty="0" err="1"/>
                <a:t>Cucumber</a:t>
              </a:r>
              <a:r>
                <a:rPr lang="de-DE" dirty="0"/>
                <a:t> – textuelle Szenarien </a:t>
              </a:r>
            </a:p>
          </p:txBody>
        </p:sp>
        <p:sp>
          <p:nvSpPr>
            <p:cNvPr id="21" name="Rechteck 20">
              <a:extLst>
                <a:ext uri="{FF2B5EF4-FFF2-40B4-BE49-F238E27FC236}">
                  <a16:creationId xmlns:a16="http://schemas.microsoft.com/office/drawing/2014/main" id="{A16C081B-09C5-48EB-AE5C-2D913DE92FA2}"/>
                </a:ext>
              </a:extLst>
            </p:cNvPr>
            <p:cNvSpPr/>
            <p:nvPr/>
          </p:nvSpPr>
          <p:spPr>
            <a:xfrm>
              <a:off x="2564296" y="5370015"/>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Spring </a:t>
              </a:r>
            </a:p>
          </p:txBody>
        </p:sp>
        <p:sp>
          <p:nvSpPr>
            <p:cNvPr id="22" name="Rechteck 21">
              <a:extLst>
                <a:ext uri="{FF2B5EF4-FFF2-40B4-BE49-F238E27FC236}">
                  <a16:creationId xmlns:a16="http://schemas.microsoft.com/office/drawing/2014/main" id="{10681154-739F-4F39-9B6E-54D0F672DD59}"/>
                </a:ext>
              </a:extLst>
            </p:cNvPr>
            <p:cNvSpPr/>
            <p:nvPr/>
          </p:nvSpPr>
          <p:spPr>
            <a:xfrm>
              <a:off x="2566338" y="4055032"/>
              <a:ext cx="2554355" cy="11971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REST-</a:t>
              </a:r>
              <a:r>
                <a:rPr lang="de-DE" dirty="0" err="1"/>
                <a:t>Assured</a:t>
              </a:r>
              <a:r>
                <a:rPr lang="de-DE" dirty="0"/>
                <a:t> </a:t>
              </a:r>
            </a:p>
            <a:p>
              <a:pPr algn="ctr">
                <a:lnSpc>
                  <a:spcPct val="120000"/>
                </a:lnSpc>
                <a:spcAft>
                  <a:spcPts val="1000"/>
                </a:spcAft>
              </a:pPr>
              <a:r>
                <a:rPr lang="de-DE" dirty="0"/>
                <a:t>Service </a:t>
              </a:r>
              <a:r>
                <a:rPr lang="de-DE" dirty="0" err="1"/>
                <a:t>Testing</a:t>
              </a:r>
              <a:endParaRPr lang="de-DE" dirty="0"/>
            </a:p>
          </p:txBody>
        </p:sp>
        <p:sp>
          <p:nvSpPr>
            <p:cNvPr id="23" name="Rechteck 22">
              <a:extLst>
                <a:ext uri="{FF2B5EF4-FFF2-40B4-BE49-F238E27FC236}">
                  <a16:creationId xmlns:a16="http://schemas.microsoft.com/office/drawing/2014/main" id="{3DB6D2AE-073C-4256-B137-5C87489F9DAD}"/>
                </a:ext>
              </a:extLst>
            </p:cNvPr>
            <p:cNvSpPr/>
            <p:nvPr/>
          </p:nvSpPr>
          <p:spPr>
            <a:xfrm>
              <a:off x="5317291" y="4045094"/>
              <a:ext cx="2554355" cy="11971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Selenium</a:t>
              </a:r>
              <a:endParaRPr lang="de-DE" dirty="0"/>
            </a:p>
            <a:p>
              <a:pPr algn="ctr">
                <a:lnSpc>
                  <a:spcPct val="120000"/>
                </a:lnSpc>
                <a:spcAft>
                  <a:spcPts val="1000"/>
                </a:spcAft>
              </a:pPr>
              <a:r>
                <a:rPr lang="de-DE" dirty="0"/>
                <a:t>Frontend </a:t>
              </a:r>
              <a:r>
                <a:rPr lang="de-DE" dirty="0" err="1"/>
                <a:t>Testing</a:t>
              </a:r>
              <a:endParaRPr lang="de-DE" dirty="0"/>
            </a:p>
          </p:txBody>
        </p:sp>
        <p:sp>
          <p:nvSpPr>
            <p:cNvPr id="24" name="Flussdiagramm: Zentralspeicher 23">
              <a:extLst>
                <a:ext uri="{FF2B5EF4-FFF2-40B4-BE49-F238E27FC236}">
                  <a16:creationId xmlns:a16="http://schemas.microsoft.com/office/drawing/2014/main" id="{E8BB0B48-C69F-42C6-ABC6-82BDB0A86632}"/>
                </a:ext>
              </a:extLst>
            </p:cNvPr>
            <p:cNvSpPr/>
            <p:nvPr/>
          </p:nvSpPr>
          <p:spPr>
            <a:xfrm>
              <a:off x="264594" y="4002999"/>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Service</a:t>
              </a:r>
            </a:p>
          </p:txBody>
        </p:sp>
        <p:sp>
          <p:nvSpPr>
            <p:cNvPr id="25" name="Pfeil: nach rechts 24">
              <a:extLst>
                <a:ext uri="{FF2B5EF4-FFF2-40B4-BE49-F238E27FC236}">
                  <a16:creationId xmlns:a16="http://schemas.microsoft.com/office/drawing/2014/main" id="{57D0890B-1196-4DBB-8F7A-0959C84709FA}"/>
                </a:ext>
              </a:extLst>
            </p:cNvPr>
            <p:cNvSpPr/>
            <p:nvPr/>
          </p:nvSpPr>
          <p:spPr>
            <a:xfrm>
              <a:off x="7770856" y="4406113"/>
              <a:ext cx="1153202" cy="484632"/>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highlight>
                  <a:srgbClr val="FFFF00"/>
                </a:highlight>
              </a:endParaRPr>
            </a:p>
          </p:txBody>
        </p:sp>
        <p:sp>
          <p:nvSpPr>
            <p:cNvPr id="26" name="Pfeil: nach links 25">
              <a:extLst>
                <a:ext uri="{FF2B5EF4-FFF2-40B4-BE49-F238E27FC236}">
                  <a16:creationId xmlns:a16="http://schemas.microsoft.com/office/drawing/2014/main" id="{6E857ACF-534E-43C7-B549-ACFB211014B5}"/>
                </a:ext>
              </a:extLst>
            </p:cNvPr>
            <p:cNvSpPr/>
            <p:nvPr/>
          </p:nvSpPr>
          <p:spPr>
            <a:xfrm>
              <a:off x="1568049" y="4391961"/>
              <a:ext cx="1145333" cy="484632"/>
            </a:xfrm>
            <a:prstGeom prst="lef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p>
          </p:txBody>
        </p:sp>
      </p:grpSp>
    </p:spTree>
    <p:extLst>
      <p:ext uri="{BB962C8B-B14F-4D97-AF65-F5344CB8AC3E}">
        <p14:creationId xmlns:p14="http://schemas.microsoft.com/office/powerpoint/2010/main" val="22754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Implementierung von Fallbeispielen in Textform im Format Given-</a:t>
            </a:r>
            <a:r>
              <a:rPr lang="de-DE" dirty="0" err="1"/>
              <a:t>When</a:t>
            </a:r>
            <a:r>
              <a:rPr lang="de-DE" dirty="0"/>
              <a:t>-</a:t>
            </a:r>
            <a:r>
              <a:rPr lang="de-DE" dirty="0" err="1"/>
              <a:t>Then</a:t>
            </a:r>
            <a:endParaRPr lang="de-DE" dirty="0"/>
          </a:p>
          <a:p>
            <a:r>
              <a:rPr lang="de-DE" dirty="0"/>
              <a:t>Ergebnis darstellbar in einem Report – Integration in bspw. Jenkins möglich</a:t>
            </a:r>
          </a:p>
          <a:p>
            <a:r>
              <a:rPr lang="de-DE" dirty="0"/>
              <a:t>Support durch Plugins in IDEs</a:t>
            </a:r>
          </a:p>
          <a:p>
            <a:endParaRPr lang="de-DE" dirty="0"/>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13</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JBehave</a:t>
            </a:r>
            <a:r>
              <a:rPr lang="de-DE" dirty="0"/>
              <a:t> / </a:t>
            </a:r>
            <a:r>
              <a:rPr lang="de-DE" dirty="0" err="1"/>
              <a:t>Cucumber</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2896274918"/>
              </p:ext>
            </p:extLst>
          </p:nvPr>
        </p:nvGraphicFramePr>
        <p:xfrm>
          <a:off x="895792" y="3246362"/>
          <a:ext cx="10398827" cy="248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9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Automatisierung von Browsern</a:t>
            </a:r>
          </a:p>
          <a:p>
            <a:r>
              <a:rPr lang="de-DE" dirty="0"/>
              <a:t>Page-</a:t>
            </a:r>
            <a:r>
              <a:rPr lang="de-DE" dirty="0" err="1"/>
              <a:t>Object</a:t>
            </a:r>
            <a:r>
              <a:rPr lang="de-DE" dirty="0"/>
              <a:t>-Pattern</a:t>
            </a:r>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14</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Selenium</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nvGraphicFramePr>
        <p:xfrm>
          <a:off x="895792" y="2456762"/>
          <a:ext cx="10398827" cy="327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37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2FB03008-1693-4DED-8E62-EE474BA87F36}"/>
              </a:ext>
            </a:extLst>
          </p:cNvPr>
          <p:cNvSpPr>
            <a:spLocks noGrp="1"/>
          </p:cNvSpPr>
          <p:nvPr>
            <p:ph sz="half" idx="1"/>
          </p:nvPr>
        </p:nvSpPr>
        <p:spPr>
          <a:xfrm>
            <a:off x="755998" y="1164015"/>
            <a:ext cx="11037599" cy="4175625"/>
          </a:xfrm>
        </p:spPr>
        <p:txBody>
          <a:bodyPr/>
          <a:lstStyle/>
          <a:p>
            <a:r>
              <a:rPr lang="de-DE" dirty="0"/>
              <a:t>Setup/</a:t>
            </a:r>
            <a:r>
              <a:rPr lang="de-DE" dirty="0" err="1"/>
              <a:t>Teardown</a:t>
            </a:r>
            <a:r>
              <a:rPr lang="de-DE" dirty="0"/>
              <a:t> Funktionalität - Vergleichbar mit </a:t>
            </a:r>
            <a:r>
              <a:rPr lang="de-DE" dirty="0" err="1"/>
              <a:t>JUnit</a:t>
            </a:r>
            <a:endParaRPr lang="de-DE" dirty="0"/>
          </a:p>
          <a:p>
            <a:pPr lvl="1"/>
            <a:endParaRPr lang="de-DE" dirty="0"/>
          </a:p>
        </p:txBody>
      </p:sp>
      <p:sp>
        <p:nvSpPr>
          <p:cNvPr id="7" name="Datumsplatzhalter 6">
            <a:extLst>
              <a:ext uri="{FF2B5EF4-FFF2-40B4-BE49-F238E27FC236}">
                <a16:creationId xmlns:a16="http://schemas.microsoft.com/office/drawing/2014/main" id="{1DBE68AE-14EF-4602-9A1C-72A3F1420D71}"/>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CCAA2661-C9D6-4940-A672-1DBCEE07C6ED}"/>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252B1DB6-9516-4831-9D5C-29161F77ED56}"/>
              </a:ext>
            </a:extLst>
          </p:cNvPr>
          <p:cNvSpPr>
            <a:spLocks noGrp="1"/>
          </p:cNvSpPr>
          <p:nvPr>
            <p:ph type="sldNum" sz="quarter" idx="22"/>
          </p:nvPr>
        </p:nvSpPr>
        <p:spPr/>
        <p:txBody>
          <a:bodyPr/>
          <a:lstStyle/>
          <a:p>
            <a:fld id="{02CEFE82-39F2-4F47-8A0C-D5AB3496FA5C}" type="slidenum">
              <a:rPr lang="de-DE" noProof="0" smtClean="0"/>
              <a:pPr/>
              <a:t>15</a:t>
            </a:fld>
            <a:endParaRPr lang="de-DE" noProof="0" dirty="0"/>
          </a:p>
        </p:txBody>
      </p:sp>
      <p:sp>
        <p:nvSpPr>
          <p:cNvPr id="2" name="Titel 1">
            <a:extLst>
              <a:ext uri="{FF2B5EF4-FFF2-40B4-BE49-F238E27FC236}">
                <a16:creationId xmlns:a16="http://schemas.microsoft.com/office/drawing/2014/main" id="{8AEFB6CC-3FC3-4A24-8D14-789045CA552A}"/>
              </a:ext>
            </a:extLst>
          </p:cNvPr>
          <p:cNvSpPr>
            <a:spLocks noGrp="1"/>
          </p:cNvSpPr>
          <p:nvPr>
            <p:ph type="title"/>
          </p:nvPr>
        </p:nvSpPr>
        <p:spPr/>
        <p:txBody>
          <a:bodyPr/>
          <a:lstStyle/>
          <a:p>
            <a:r>
              <a:rPr lang="de-DE" dirty="0"/>
              <a:t>Frameworks</a:t>
            </a:r>
          </a:p>
        </p:txBody>
      </p:sp>
      <p:grpSp>
        <p:nvGrpSpPr>
          <p:cNvPr id="40" name="Gruppieren 39">
            <a:extLst>
              <a:ext uri="{FF2B5EF4-FFF2-40B4-BE49-F238E27FC236}">
                <a16:creationId xmlns:a16="http://schemas.microsoft.com/office/drawing/2014/main" id="{87DE9A8F-4307-2D43-B03E-9416591A5699}"/>
              </a:ext>
            </a:extLst>
          </p:cNvPr>
          <p:cNvGrpSpPr/>
          <p:nvPr/>
        </p:nvGrpSpPr>
        <p:grpSpPr>
          <a:xfrm>
            <a:off x="3970800" y="1682330"/>
            <a:ext cx="3960000" cy="4151652"/>
            <a:chOff x="3404142" y="1952330"/>
            <a:chExt cx="3960000" cy="4151652"/>
          </a:xfrm>
        </p:grpSpPr>
        <p:sp>
          <p:nvSpPr>
            <p:cNvPr id="9" name="Flussdiagramm: Alternativer Prozess 8">
              <a:extLst>
                <a:ext uri="{FF2B5EF4-FFF2-40B4-BE49-F238E27FC236}">
                  <a16:creationId xmlns:a16="http://schemas.microsoft.com/office/drawing/2014/main" id="{3216B2FF-BA45-4794-B7CD-FD720F666D2E}"/>
                </a:ext>
              </a:extLst>
            </p:cNvPr>
            <p:cNvSpPr/>
            <p:nvPr/>
          </p:nvSpPr>
          <p:spPr>
            <a:xfrm>
              <a:off x="3404142" y="1952330"/>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BeforeStories</a:t>
              </a:r>
              <a:endParaRPr lang="de-DE" dirty="0"/>
            </a:p>
          </p:txBody>
        </p:sp>
        <p:sp>
          <p:nvSpPr>
            <p:cNvPr id="10" name="Flussdiagramm: Alternativer Prozess 9">
              <a:extLst>
                <a:ext uri="{FF2B5EF4-FFF2-40B4-BE49-F238E27FC236}">
                  <a16:creationId xmlns:a16="http://schemas.microsoft.com/office/drawing/2014/main" id="{F110057D-515C-4C30-A87F-8352B02B3555}"/>
                </a:ext>
              </a:extLst>
            </p:cNvPr>
            <p:cNvSpPr/>
            <p:nvPr/>
          </p:nvSpPr>
          <p:spPr>
            <a:xfrm>
              <a:off x="3404142" y="556398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AfterStories</a:t>
              </a:r>
              <a:endParaRPr lang="de-DE" dirty="0"/>
            </a:p>
          </p:txBody>
        </p:sp>
        <p:sp>
          <p:nvSpPr>
            <p:cNvPr id="11" name="Flussdiagramm: Alternativer Prozess 10">
              <a:extLst>
                <a:ext uri="{FF2B5EF4-FFF2-40B4-BE49-F238E27FC236}">
                  <a16:creationId xmlns:a16="http://schemas.microsoft.com/office/drawing/2014/main" id="{E8212909-9E08-4B5C-BC3F-D31C100AE1D7}"/>
                </a:ext>
              </a:extLst>
            </p:cNvPr>
            <p:cNvSpPr/>
            <p:nvPr/>
          </p:nvSpPr>
          <p:spPr>
            <a:xfrm>
              <a:off x="4394142" y="267489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BeforeStory</a:t>
              </a:r>
              <a:endParaRPr lang="de-DE" dirty="0"/>
            </a:p>
          </p:txBody>
        </p:sp>
        <p:sp>
          <p:nvSpPr>
            <p:cNvPr id="12" name="Flussdiagramm: Alternativer Prozess 11">
              <a:extLst>
                <a:ext uri="{FF2B5EF4-FFF2-40B4-BE49-F238E27FC236}">
                  <a16:creationId xmlns:a16="http://schemas.microsoft.com/office/drawing/2014/main" id="{79C9588F-ED3C-4586-AF3B-9917B7CF3DD6}"/>
                </a:ext>
              </a:extLst>
            </p:cNvPr>
            <p:cNvSpPr/>
            <p:nvPr/>
          </p:nvSpPr>
          <p:spPr>
            <a:xfrm>
              <a:off x="5384142" y="4119437"/>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AfterStory</a:t>
              </a:r>
              <a:endParaRPr lang="de-DE" dirty="0"/>
            </a:p>
          </p:txBody>
        </p:sp>
        <p:sp>
          <p:nvSpPr>
            <p:cNvPr id="13" name="Flussdiagramm: Alternativer Prozess 12">
              <a:extLst>
                <a:ext uri="{FF2B5EF4-FFF2-40B4-BE49-F238E27FC236}">
                  <a16:creationId xmlns:a16="http://schemas.microsoft.com/office/drawing/2014/main" id="{4363F3BE-ECD6-450F-AA7E-19F58670E95B}"/>
                </a:ext>
              </a:extLst>
            </p:cNvPr>
            <p:cNvSpPr/>
            <p:nvPr/>
          </p:nvSpPr>
          <p:spPr>
            <a:xfrm>
              <a:off x="5384142" y="3397454"/>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BeforeScenario</a:t>
              </a:r>
              <a:endParaRPr lang="de-DE" dirty="0"/>
            </a:p>
          </p:txBody>
        </p:sp>
        <p:sp>
          <p:nvSpPr>
            <p:cNvPr id="14" name="Flussdiagramm: Alternativer Prozess 13">
              <a:extLst>
                <a:ext uri="{FF2B5EF4-FFF2-40B4-BE49-F238E27FC236}">
                  <a16:creationId xmlns:a16="http://schemas.microsoft.com/office/drawing/2014/main" id="{8BD7DF7F-743D-41C1-AAD6-298277459410}"/>
                </a:ext>
              </a:extLst>
            </p:cNvPr>
            <p:cNvSpPr/>
            <p:nvPr/>
          </p:nvSpPr>
          <p:spPr>
            <a:xfrm>
              <a:off x="4394142" y="4841999"/>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AfterScenario</a:t>
              </a:r>
              <a:endParaRPr lang="de-DE" dirty="0"/>
            </a:p>
          </p:txBody>
        </p:sp>
        <p:cxnSp>
          <p:nvCxnSpPr>
            <p:cNvPr id="32" name="Gerade Verbindung mit Pfeil 31">
              <a:extLst>
                <a:ext uri="{FF2B5EF4-FFF2-40B4-BE49-F238E27FC236}">
                  <a16:creationId xmlns:a16="http://schemas.microsoft.com/office/drawing/2014/main" id="{5D9D9D58-0233-41CD-898B-83507BEEE9CC}"/>
                </a:ext>
              </a:extLst>
            </p:cNvPr>
            <p:cNvCxnSpPr>
              <a:cxnSpLocks/>
            </p:cNvCxnSpPr>
            <p:nvPr/>
          </p:nvCxnSpPr>
          <p:spPr>
            <a:xfrm flipV="1">
              <a:off x="3728026" y="2492330"/>
              <a:ext cx="0" cy="30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C39B306-66F7-E94D-A69B-E9A4D3BAF7FF}"/>
                </a:ext>
              </a:extLst>
            </p:cNvPr>
            <p:cNvCxnSpPr>
              <a:cxnSpLocks/>
            </p:cNvCxnSpPr>
            <p:nvPr/>
          </p:nvCxnSpPr>
          <p:spPr>
            <a:xfrm flipV="1">
              <a:off x="4637314" y="3214892"/>
              <a:ext cx="0" cy="162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6804455-8F66-664E-A408-C54B8B3DC024}"/>
                </a:ext>
              </a:extLst>
            </p:cNvPr>
            <p:cNvCxnSpPr>
              <a:cxnSpLocks/>
            </p:cNvCxnSpPr>
            <p:nvPr/>
          </p:nvCxnSpPr>
          <p:spPr>
            <a:xfrm flipV="1">
              <a:off x="5714999" y="3937454"/>
              <a:ext cx="0" cy="23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38D5476-3C16-4849-AB9B-FC025D34B7B9}"/>
                </a:ext>
              </a:extLst>
            </p:cNvPr>
            <p:cNvCxnSpPr>
              <a:cxnSpLocks/>
            </p:cNvCxnSpPr>
            <p:nvPr/>
          </p:nvCxnSpPr>
          <p:spPr>
            <a:xfrm>
              <a:off x="7064870" y="3936875"/>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7023846-F811-7E41-ACB5-CCF3857693FA}"/>
                </a:ext>
              </a:extLst>
            </p:cNvPr>
            <p:cNvCxnSpPr>
              <a:cxnSpLocks/>
            </p:cNvCxnSpPr>
            <p:nvPr/>
          </p:nvCxnSpPr>
          <p:spPr>
            <a:xfrm>
              <a:off x="6091562" y="4659437"/>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275BF76-6542-134B-B2AC-36EC45CED59F}"/>
                </a:ext>
              </a:extLst>
            </p:cNvPr>
            <p:cNvCxnSpPr>
              <a:cxnSpLocks/>
            </p:cNvCxnSpPr>
            <p:nvPr/>
          </p:nvCxnSpPr>
          <p:spPr>
            <a:xfrm>
              <a:off x="6095206" y="3214892"/>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B18D91F-8C12-9049-B488-724B5EB48B46}"/>
                </a:ext>
              </a:extLst>
            </p:cNvPr>
            <p:cNvCxnSpPr>
              <a:cxnSpLocks/>
            </p:cNvCxnSpPr>
            <p:nvPr/>
          </p:nvCxnSpPr>
          <p:spPr>
            <a:xfrm>
              <a:off x="5138098" y="249233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96956CA-DCFE-9C4F-AD03-E6E181C1D836}"/>
                </a:ext>
              </a:extLst>
            </p:cNvPr>
            <p:cNvCxnSpPr>
              <a:cxnSpLocks/>
            </p:cNvCxnSpPr>
            <p:nvPr/>
          </p:nvCxnSpPr>
          <p:spPr>
            <a:xfrm>
              <a:off x="5138098" y="538142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6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23AB3319-DD83-6944-B4A2-562E773CB08C}"/>
              </a:ext>
            </a:extLst>
          </p:cNvPr>
          <p:cNvSpPr>
            <a:spLocks noGrp="1"/>
          </p:cNvSpPr>
          <p:nvPr>
            <p:ph type="dt" sz="half" idx="20"/>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38432CC0-8447-C047-A194-62F659F6A692}"/>
              </a:ext>
            </a:extLst>
          </p:cNvPr>
          <p:cNvSpPr>
            <a:spLocks noGrp="1"/>
          </p:cNvSpPr>
          <p:nvPr>
            <p:ph type="ftr" sz="quarter" idx="21"/>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E3D092A3-FC4C-C340-ABD4-F0512ED7165D}"/>
              </a:ext>
            </a:extLst>
          </p:cNvPr>
          <p:cNvSpPr>
            <a:spLocks noGrp="1"/>
          </p:cNvSpPr>
          <p:nvPr>
            <p:ph type="sldNum" sz="quarter" idx="22"/>
          </p:nvPr>
        </p:nvSpPr>
        <p:spPr/>
        <p:txBody>
          <a:bodyPr/>
          <a:lstStyle/>
          <a:p>
            <a:fld id="{02CEFE82-39F2-4F47-8A0C-D5AB3496FA5C}" type="slidenum">
              <a:rPr lang="de-DE" noProof="0" smtClean="0"/>
              <a:pPr/>
              <a:t>16</a:t>
            </a:fld>
            <a:endParaRPr lang="de-DE" noProof="0" dirty="0"/>
          </a:p>
        </p:txBody>
      </p:sp>
      <p:sp>
        <p:nvSpPr>
          <p:cNvPr id="2" name="Titel 1">
            <a:extLst>
              <a:ext uri="{FF2B5EF4-FFF2-40B4-BE49-F238E27FC236}">
                <a16:creationId xmlns:a16="http://schemas.microsoft.com/office/drawing/2014/main" id="{C2AC8A19-BE89-7240-B4A6-D22212CB129A}"/>
              </a:ext>
            </a:extLst>
          </p:cNvPr>
          <p:cNvSpPr>
            <a:spLocks noGrp="1"/>
          </p:cNvSpPr>
          <p:nvPr>
            <p:ph type="title"/>
          </p:nvPr>
        </p:nvSpPr>
        <p:spPr/>
        <p:txBody>
          <a:bodyPr/>
          <a:lstStyle/>
          <a:p>
            <a:r>
              <a:rPr lang="de-DE" dirty="0"/>
              <a:t>Workflow</a:t>
            </a:r>
          </a:p>
        </p:txBody>
      </p:sp>
      <p:graphicFrame>
        <p:nvGraphicFramePr>
          <p:cNvPr id="9" name="Objekt 8">
            <a:extLst>
              <a:ext uri="{FF2B5EF4-FFF2-40B4-BE49-F238E27FC236}">
                <a16:creationId xmlns:a16="http://schemas.microsoft.com/office/drawing/2014/main" id="{9D4025BE-E32E-D040-9161-EA9F056CA82E}"/>
              </a:ext>
            </a:extLst>
          </p:cNvPr>
          <p:cNvGraphicFramePr>
            <a:graphicFrameLocks noChangeAspect="1"/>
          </p:cNvGraphicFramePr>
          <p:nvPr/>
        </p:nvGraphicFramePr>
        <p:xfrm>
          <a:off x="1524000" y="3333750"/>
          <a:ext cx="9144000" cy="190500"/>
        </p:xfrm>
        <a:graphic>
          <a:graphicData uri="http://schemas.openxmlformats.org/presentationml/2006/ole">
            <mc:AlternateContent xmlns:mc="http://schemas.openxmlformats.org/markup-compatibility/2006">
              <mc:Choice xmlns:v="urn:schemas-microsoft-com:vml" Requires="v">
                <p:oleObj spid="_x0000_s13349" name="Dokument" r:id="rId3" imgW="9144000" imgH="190500" progId="Word.Document.12">
                  <p:embed/>
                </p:oleObj>
              </mc:Choice>
              <mc:Fallback>
                <p:oleObj name="Dokument" r:id="rId3" imgW="9144000" imgH="190500" progId="Word.Document.12">
                  <p:embed/>
                  <p:pic>
                    <p:nvPicPr>
                      <p:cNvPr id="9" name="Objekt 8">
                        <a:extLst>
                          <a:ext uri="{FF2B5EF4-FFF2-40B4-BE49-F238E27FC236}">
                            <a16:creationId xmlns:a16="http://schemas.microsoft.com/office/drawing/2014/main" id="{9D4025BE-E32E-D040-9161-EA9F056CA82E}"/>
                          </a:ext>
                        </a:extLst>
                      </p:cNvPr>
                      <p:cNvPicPr/>
                      <p:nvPr/>
                    </p:nvPicPr>
                    <p:blipFill>
                      <a:blip r:embed="rId4"/>
                      <a:stretch>
                        <a:fillRect/>
                      </a:stretch>
                    </p:blipFill>
                    <p:spPr>
                      <a:xfrm>
                        <a:off x="1524000" y="3333750"/>
                        <a:ext cx="9144000" cy="190500"/>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8769C846-AE8C-4245-AC4E-A0545DBE218D}"/>
              </a:ext>
            </a:extLst>
          </p:cNvPr>
          <p:cNvPicPr>
            <a:picLocks noChangeAspect="1"/>
          </p:cNvPicPr>
          <p:nvPr/>
        </p:nvPicPr>
        <p:blipFill>
          <a:blip r:embed="rId5"/>
          <a:stretch>
            <a:fillRect/>
          </a:stretch>
        </p:blipFill>
        <p:spPr>
          <a:xfrm>
            <a:off x="908079" y="1324247"/>
            <a:ext cx="3154189" cy="2300843"/>
          </a:xfrm>
          <a:prstGeom prst="rect">
            <a:avLst/>
          </a:prstGeom>
        </p:spPr>
      </p:pic>
      <p:pic>
        <p:nvPicPr>
          <p:cNvPr id="13" name="Grafik 12">
            <a:extLst>
              <a:ext uri="{FF2B5EF4-FFF2-40B4-BE49-F238E27FC236}">
                <a16:creationId xmlns:a16="http://schemas.microsoft.com/office/drawing/2014/main" id="{11A95238-06F7-4CBF-AEBA-92ADB863B4DC}"/>
              </a:ext>
            </a:extLst>
          </p:cNvPr>
          <p:cNvPicPr>
            <a:picLocks noChangeAspect="1"/>
          </p:cNvPicPr>
          <p:nvPr/>
        </p:nvPicPr>
        <p:blipFill>
          <a:blip r:embed="rId6"/>
          <a:stretch>
            <a:fillRect/>
          </a:stretch>
        </p:blipFill>
        <p:spPr>
          <a:xfrm>
            <a:off x="4394464" y="1357835"/>
            <a:ext cx="3196590" cy="2267255"/>
          </a:xfrm>
          <a:prstGeom prst="rect">
            <a:avLst/>
          </a:prstGeom>
        </p:spPr>
      </p:pic>
      <p:pic>
        <p:nvPicPr>
          <p:cNvPr id="14" name="Grafik 13">
            <a:extLst>
              <a:ext uri="{FF2B5EF4-FFF2-40B4-BE49-F238E27FC236}">
                <a16:creationId xmlns:a16="http://schemas.microsoft.com/office/drawing/2014/main" id="{C216E7A6-23AF-49CD-A4B5-A4B680538656}"/>
              </a:ext>
            </a:extLst>
          </p:cNvPr>
          <p:cNvPicPr>
            <a:picLocks noChangeAspect="1"/>
          </p:cNvPicPr>
          <p:nvPr/>
        </p:nvPicPr>
        <p:blipFill>
          <a:blip r:embed="rId7"/>
          <a:stretch>
            <a:fillRect/>
          </a:stretch>
        </p:blipFill>
        <p:spPr>
          <a:xfrm>
            <a:off x="7923250" y="1296407"/>
            <a:ext cx="3494655" cy="2366584"/>
          </a:xfrm>
          <a:prstGeom prst="rect">
            <a:avLst/>
          </a:prstGeom>
        </p:spPr>
      </p:pic>
      <p:pic>
        <p:nvPicPr>
          <p:cNvPr id="15" name="Grafik 14">
            <a:extLst>
              <a:ext uri="{FF2B5EF4-FFF2-40B4-BE49-F238E27FC236}">
                <a16:creationId xmlns:a16="http://schemas.microsoft.com/office/drawing/2014/main" id="{8DD7881D-6667-479A-8BDB-47C1D993A8E6}"/>
              </a:ext>
            </a:extLst>
          </p:cNvPr>
          <p:cNvPicPr>
            <a:picLocks noChangeAspect="1"/>
          </p:cNvPicPr>
          <p:nvPr/>
        </p:nvPicPr>
        <p:blipFill>
          <a:blip r:embed="rId8"/>
          <a:stretch>
            <a:fillRect/>
          </a:stretch>
        </p:blipFill>
        <p:spPr>
          <a:xfrm>
            <a:off x="2146631" y="3839161"/>
            <a:ext cx="3316250" cy="2221430"/>
          </a:xfrm>
          <a:prstGeom prst="rect">
            <a:avLst/>
          </a:prstGeom>
        </p:spPr>
      </p:pic>
      <p:pic>
        <p:nvPicPr>
          <p:cNvPr id="16" name="Grafik 15">
            <a:extLst>
              <a:ext uri="{FF2B5EF4-FFF2-40B4-BE49-F238E27FC236}">
                <a16:creationId xmlns:a16="http://schemas.microsoft.com/office/drawing/2014/main" id="{E269C503-6560-4F79-A64A-01192FC6A190}"/>
              </a:ext>
            </a:extLst>
          </p:cNvPr>
          <p:cNvPicPr>
            <a:picLocks noChangeAspect="1"/>
          </p:cNvPicPr>
          <p:nvPr/>
        </p:nvPicPr>
        <p:blipFill>
          <a:blip r:embed="rId9"/>
          <a:stretch>
            <a:fillRect/>
          </a:stretch>
        </p:blipFill>
        <p:spPr>
          <a:xfrm>
            <a:off x="5669982" y="3785250"/>
            <a:ext cx="4001381" cy="2298767"/>
          </a:xfrm>
          <a:prstGeom prst="rect">
            <a:avLst/>
          </a:prstGeom>
        </p:spPr>
      </p:pic>
    </p:spTree>
    <p:extLst>
      <p:ext uri="{BB962C8B-B14F-4D97-AF65-F5344CB8AC3E}">
        <p14:creationId xmlns:p14="http://schemas.microsoft.com/office/powerpoint/2010/main" val="1457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66F71838-850C-404A-9D42-DDFDC90584A8}"/>
              </a:ext>
            </a:extLst>
          </p:cNvPr>
          <p:cNvSpPr>
            <a:spLocks noGrp="1"/>
          </p:cNvSpPr>
          <p:nvPr>
            <p:ph sz="half" idx="15"/>
          </p:nvPr>
        </p:nvSpPr>
        <p:spPr/>
        <p:txBody>
          <a:bodyPr/>
          <a:lstStyle/>
          <a:p>
            <a:r>
              <a:rPr lang="de-DE" dirty="0"/>
              <a:t>Eindeutige Beschreibung der </a:t>
            </a:r>
            <a:r>
              <a:rPr lang="de-DE" dirty="0" err="1"/>
              <a:t>Steps</a:t>
            </a:r>
            <a:endParaRPr lang="de-DE" dirty="0"/>
          </a:p>
          <a:p>
            <a:endParaRPr lang="de-DE" dirty="0"/>
          </a:p>
          <a:p>
            <a:endParaRPr lang="de-DE" dirty="0"/>
          </a:p>
          <a:p>
            <a:r>
              <a:rPr lang="de-DE" dirty="0"/>
              <a:t>TODO</a:t>
            </a:r>
          </a:p>
        </p:txBody>
      </p:sp>
      <p:sp>
        <p:nvSpPr>
          <p:cNvPr id="2" name="Inhaltsplatzhalter 1">
            <a:extLst>
              <a:ext uri="{FF2B5EF4-FFF2-40B4-BE49-F238E27FC236}">
                <a16:creationId xmlns:a16="http://schemas.microsoft.com/office/drawing/2014/main" id="{E2775A6E-9452-B046-94EE-64344CC968EF}"/>
              </a:ext>
            </a:extLst>
          </p:cNvPr>
          <p:cNvSpPr>
            <a:spLocks noGrp="1"/>
          </p:cNvSpPr>
          <p:nvPr>
            <p:ph sz="half" idx="14"/>
          </p:nvPr>
        </p:nvSpPr>
        <p:spPr/>
        <p:txBody>
          <a:bodyPr/>
          <a:lstStyle/>
          <a:p>
            <a:r>
              <a:rPr lang="de-DE" dirty="0" err="1"/>
              <a:t>Decoupeling</a:t>
            </a:r>
            <a:r>
              <a:rPr lang="de-DE" dirty="0"/>
              <a:t> Interaktion &amp; Überprüfung</a:t>
            </a:r>
          </a:p>
          <a:p>
            <a:endParaRPr lang="de-DE" dirty="0"/>
          </a:p>
          <a:p>
            <a:endParaRPr lang="de-DE" dirty="0"/>
          </a:p>
          <a:p>
            <a:r>
              <a:rPr lang="de-DE" dirty="0"/>
              <a:t>TODO</a:t>
            </a:r>
          </a:p>
        </p:txBody>
      </p:sp>
      <p:sp>
        <p:nvSpPr>
          <p:cNvPr id="6" name="Titel 5">
            <a:extLst>
              <a:ext uri="{FF2B5EF4-FFF2-40B4-BE49-F238E27FC236}">
                <a16:creationId xmlns:a16="http://schemas.microsoft.com/office/drawing/2014/main" id="{D7FED82A-E23B-7945-949F-795A7E6E04E9}"/>
              </a:ext>
            </a:extLst>
          </p:cNvPr>
          <p:cNvSpPr>
            <a:spLocks noGrp="1"/>
          </p:cNvSpPr>
          <p:nvPr>
            <p:ph type="title"/>
          </p:nvPr>
        </p:nvSpPr>
        <p:spPr/>
        <p:txBody>
          <a:bodyPr/>
          <a:lstStyle/>
          <a:p>
            <a:r>
              <a:rPr lang="de-DE" dirty="0"/>
              <a:t>Hinweis zur Verwendung BDD-Frameworks</a:t>
            </a:r>
          </a:p>
        </p:txBody>
      </p:sp>
      <p:sp>
        <p:nvSpPr>
          <p:cNvPr id="5" name="Inhaltsplatzhalter 4">
            <a:extLst>
              <a:ext uri="{FF2B5EF4-FFF2-40B4-BE49-F238E27FC236}">
                <a16:creationId xmlns:a16="http://schemas.microsoft.com/office/drawing/2014/main" id="{55E21F9E-E7FE-3A46-A8BD-8F50FCD3561A}"/>
              </a:ext>
            </a:extLst>
          </p:cNvPr>
          <p:cNvSpPr>
            <a:spLocks noGrp="1"/>
          </p:cNvSpPr>
          <p:nvPr>
            <p:ph sz="half" idx="1"/>
          </p:nvPr>
        </p:nvSpPr>
        <p:spPr/>
        <p:txBody>
          <a:bodyPr/>
          <a:lstStyle/>
          <a:p>
            <a:r>
              <a:rPr lang="de-DE" dirty="0"/>
              <a:t>Verwendung von </a:t>
            </a:r>
            <a:r>
              <a:rPr lang="de-DE" dirty="0" err="1"/>
              <a:t>PageObjectPattern</a:t>
            </a:r>
            <a:r>
              <a:rPr lang="de-DE" dirty="0"/>
              <a:t> bei </a:t>
            </a:r>
            <a:r>
              <a:rPr lang="de-DE" dirty="0" err="1"/>
              <a:t>Selenium</a:t>
            </a:r>
            <a:endParaRPr lang="de-DE" dirty="0"/>
          </a:p>
          <a:p>
            <a:endParaRPr lang="de-DE" dirty="0"/>
          </a:p>
          <a:p>
            <a:endParaRPr lang="de-DE" dirty="0"/>
          </a:p>
          <a:p>
            <a:r>
              <a:rPr lang="de-DE" dirty="0"/>
              <a:t>TODO</a:t>
            </a:r>
          </a:p>
        </p:txBody>
      </p:sp>
    </p:spTree>
    <p:extLst>
      <p:ext uri="{BB962C8B-B14F-4D97-AF65-F5344CB8AC3E}">
        <p14:creationId xmlns:p14="http://schemas.microsoft.com/office/powerpoint/2010/main" val="2848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ctrTitle"/>
          </p:nvPr>
        </p:nvSpPr>
        <p:spPr bwMode="gray">
          <a:xfrm>
            <a:off x="1054800" y="4064226"/>
            <a:ext cx="10079999" cy="528794"/>
          </a:xfrm>
        </p:spPr>
        <p:txBody>
          <a:bodyPr/>
          <a:lstStyle/>
          <a:p>
            <a:r>
              <a:rPr lang="de-DE" dirty="0"/>
              <a:t>BDD-Frameworks</a:t>
            </a:r>
          </a:p>
        </p:txBody>
      </p:sp>
      <p:sp>
        <p:nvSpPr>
          <p:cNvPr id="3" name="Dekorelement"/>
          <p:cNvSpPr>
            <a:spLocks noGrp="1"/>
          </p:cNvSpPr>
          <p:nvPr>
            <p:ph type="body" sz="quarter" idx="14"/>
          </p:nvPr>
        </p:nvSpPr>
        <p:spPr bwMode="gray">
          <a:solidFill>
            <a:schemeClr val="tx1"/>
          </a:solidFill>
        </p:spPr>
        <p:txBody>
          <a:bodyPr/>
          <a:lstStyle/>
          <a:p>
            <a:endParaRPr lang="de-DE"/>
          </a:p>
        </p:txBody>
      </p:sp>
      <p:sp>
        <p:nvSpPr>
          <p:cNvPr id="8" name="Nr."/>
          <p:cNvSpPr>
            <a:spLocks noGrp="1"/>
          </p:cNvSpPr>
          <p:nvPr>
            <p:ph type="body" sz="quarter" idx="11"/>
          </p:nvPr>
        </p:nvSpPr>
        <p:spPr bwMode="gray"/>
        <p:txBody>
          <a:bodyPr/>
          <a:lstStyle/>
          <a:p>
            <a:r>
              <a:rPr lang="de-DE" dirty="0"/>
              <a:t>04</a:t>
            </a:r>
          </a:p>
        </p:txBody>
      </p:sp>
      <p:sp>
        <p:nvSpPr>
          <p:cNvPr id="4" name="Linie"/>
          <p:cNvSpPr>
            <a:spLocks noGrp="1"/>
          </p:cNvSpPr>
          <p:nvPr>
            <p:ph type="body" sz="quarter" idx="87"/>
          </p:nvPr>
        </p:nvSpPr>
        <p:spPr bwMode="gray"/>
        <p:txBody>
          <a:bodyPr/>
          <a:lstStyle/>
          <a:p>
            <a:endParaRPr lang="de-DE"/>
          </a:p>
        </p:txBody>
      </p:sp>
    </p:spTree>
    <p:extLst>
      <p:ext uri="{BB962C8B-B14F-4D97-AF65-F5344CB8AC3E}">
        <p14:creationId xmlns:p14="http://schemas.microsoft.com/office/powerpoint/2010/main" val="208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04.11.21</a:t>
            </a:fld>
            <a:endParaRPr lang="de-DE" noProof="0"/>
          </a:p>
        </p:txBody>
      </p:sp>
      <p:sp>
        <p:nvSpPr>
          <p:cNvPr id="8" name="Fußzeile"/>
          <p:cNvSpPr>
            <a:spLocks noGrp="1"/>
          </p:cNvSpPr>
          <p:nvPr>
            <p:ph type="ftr" sz="quarter" idx="26"/>
          </p:nvPr>
        </p:nvSpPr>
        <p:spPr bwMode="gray"/>
        <p:txBody>
          <a:bodyPr/>
          <a:lstStyle/>
          <a:p>
            <a:r>
              <a:rPr lang="de-DE" noProof="0"/>
              <a:t>Titel / Autor / Copyright</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19</a:t>
            </a:fld>
            <a:endParaRPr lang="de-DE" noProof="0"/>
          </a:p>
        </p:txBody>
      </p:sp>
      <p:sp>
        <p:nvSpPr>
          <p:cNvPr id="3" name="Titel"/>
          <p:cNvSpPr>
            <a:spLocks noGrp="1"/>
          </p:cNvSpPr>
          <p:nvPr>
            <p:ph type="title"/>
          </p:nvPr>
        </p:nvSpPr>
        <p:spPr bwMode="gray"/>
        <p:txBody>
          <a:bodyPr/>
          <a:lstStyle/>
          <a:p>
            <a:r>
              <a:rPr lang="de-DE" dirty="0" err="1"/>
              <a:t>JBehave</a:t>
            </a:r>
            <a:r>
              <a:rPr lang="de-DE" dirty="0"/>
              <a:t> vs. </a:t>
            </a:r>
            <a:r>
              <a:rPr lang="de-DE" dirty="0" err="1"/>
              <a:t>Cucumber</a:t>
            </a:r>
            <a:endParaRPr lang="de-DE" dirty="0"/>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Was sollte man benutzen?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a:t>Cool</a:t>
            </a:r>
          </a:p>
          <a:p>
            <a:r>
              <a:rPr lang="de-DE" sz="1600" dirty="0"/>
              <a:t>Nachteile:</a:t>
            </a:r>
          </a:p>
          <a:p>
            <a:pPr marL="285750" indent="-285750">
              <a:buFont typeface="Arial" panose="020B0604020202020204" pitchFamily="34" charset="0"/>
              <a:buChar char="•"/>
            </a:pPr>
            <a:r>
              <a:rPr lang="de-DE" sz="1600" dirty="0"/>
              <a:t>Nicht so cool</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8"/>
            <a:ext cx="3416400" cy="2976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a:t>Cool</a:t>
            </a:r>
          </a:p>
          <a:p>
            <a:r>
              <a:rPr lang="de-DE" sz="1600" dirty="0"/>
              <a:t>Nachteile:</a:t>
            </a:r>
          </a:p>
          <a:p>
            <a:pPr marL="285750" indent="-285750">
              <a:buFont typeface="Arial" panose="020B0604020202020204" pitchFamily="34" charset="0"/>
              <a:buChar char="•"/>
            </a:pPr>
            <a:r>
              <a:rPr lang="de-DE" sz="1600" dirty="0"/>
              <a:t>Nicht so cool</a:t>
            </a:r>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JBehave</a:t>
            </a:r>
            <a:endParaRPr lang="de-DE" sz="2400" b="0" dirty="0">
              <a:latin typeface="Arial" panose="020B0604020202020204" pitchFamily="34" charset="0"/>
            </a:endParaRP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Cucumber</a:t>
            </a:r>
            <a:endParaRPr lang="de-DE" sz="2400" b="0" dirty="0">
              <a:latin typeface="Arial" panose="020B0604020202020204" pitchFamily="34" charset="0"/>
            </a:endParaRP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Tree>
    <p:extLst>
      <p:ext uri="{BB962C8B-B14F-4D97-AF65-F5344CB8AC3E}">
        <p14:creationId xmlns:p14="http://schemas.microsoft.com/office/powerpoint/2010/main" val="381035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04.11.21</a:t>
            </a:fld>
            <a:endParaRPr lang="de-DE" noProof="0" dirty="0"/>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386440650"/>
              </p:ext>
            </p:extLst>
          </p:nvPr>
        </p:nvGraphicFramePr>
        <p:xfrm>
          <a:off x="763007" y="1477963"/>
          <a:ext cx="10233468" cy="2592000"/>
        </p:xfrm>
        <a:graphic>
          <a:graphicData uri="http://schemas.openxmlformats.org/drawingml/2006/table">
            <a:tbl>
              <a:tblPr firstRow="1" bandRow="1"/>
              <a:tblGrid>
                <a:gridCol w="654466">
                  <a:extLst>
                    <a:ext uri="{9D8B030D-6E8A-4147-A177-3AD203B41FA5}">
                      <a16:colId xmlns:a16="http://schemas.microsoft.com/office/drawing/2014/main" val="3961075924"/>
                    </a:ext>
                  </a:extLst>
                </a:gridCol>
                <a:gridCol w="4462268">
                  <a:extLst>
                    <a:ext uri="{9D8B030D-6E8A-4147-A177-3AD203B41FA5}">
                      <a16:colId xmlns:a16="http://schemas.microsoft.com/office/drawing/2014/main" val="1412410726"/>
                    </a:ext>
                  </a:extLst>
                </a:gridCol>
                <a:gridCol w="654466">
                  <a:extLst>
                    <a:ext uri="{9D8B030D-6E8A-4147-A177-3AD203B41FA5}">
                      <a16:colId xmlns:a16="http://schemas.microsoft.com/office/drawing/2014/main" val="564387953"/>
                    </a:ext>
                  </a:extLst>
                </a:gridCol>
                <a:gridCol w="4462268">
                  <a:extLst>
                    <a:ext uri="{9D8B030D-6E8A-4147-A177-3AD203B41FA5}">
                      <a16:colId xmlns:a16="http://schemas.microsoft.com/office/drawing/2014/main" val="636007280"/>
                    </a:ext>
                  </a:extLst>
                </a:gridCol>
              </a:tblGrid>
              <a:tr h="432000">
                <a:tc gridSpan="4">
                  <a:txBody>
                    <a:bodyPr/>
                    <a:lstStyle/>
                    <a:p>
                      <a:pPr algn="l"/>
                      <a:r>
                        <a:rPr lang="de-DE" sz="1800" b="1" i="0" dirty="0">
                          <a:solidFill>
                            <a:schemeClr val="bg1"/>
                          </a:solidFill>
                          <a:latin typeface="+mj-lt"/>
                          <a:cs typeface="Arial" panose="020B0604020202020204" pitchFamily="34" charset="0"/>
                        </a:rPr>
                        <a:t>Funktionale Tests mit </a:t>
                      </a:r>
                      <a:r>
                        <a:rPr lang="de-DE" sz="1800" b="1" i="0" dirty="0" err="1">
                          <a:solidFill>
                            <a:schemeClr val="bg1"/>
                          </a:solidFill>
                          <a:latin typeface="+mj-lt"/>
                          <a:cs typeface="Arial" panose="020B0604020202020204" pitchFamily="34" charset="0"/>
                        </a:rPr>
                        <a:t>Behavior</a:t>
                      </a:r>
                      <a:r>
                        <a:rPr lang="de-DE" sz="1800" b="1" i="0" dirty="0">
                          <a:solidFill>
                            <a:schemeClr val="bg1"/>
                          </a:solidFill>
                          <a:latin typeface="+mj-lt"/>
                          <a:cs typeface="Arial" panose="020B0604020202020204" pitchFamily="34" charset="0"/>
                        </a:rPr>
                        <a:t>-</a:t>
                      </a:r>
                      <a:r>
                        <a:rPr lang="de-DE" sz="1800" b="1" i="0" dirty="0" err="1">
                          <a:solidFill>
                            <a:schemeClr val="bg1"/>
                          </a:solidFill>
                          <a:latin typeface="+mj-lt"/>
                          <a:cs typeface="Arial" panose="020B0604020202020204" pitchFamily="34" charset="0"/>
                        </a:rPr>
                        <a:t>Driven</a:t>
                      </a:r>
                      <a:r>
                        <a:rPr lang="de-DE" sz="1800" b="1" i="0" dirty="0">
                          <a:solidFill>
                            <a:schemeClr val="bg1"/>
                          </a:solidFill>
                          <a:latin typeface="+mj-lt"/>
                          <a:cs typeface="Arial" panose="020B0604020202020204" pitchFamily="34" charset="0"/>
                        </a:rPr>
                        <a:t>-Development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algn="l" defTabSz="914400" rtl="0" eaLnBrk="1" latinLnBrk="0" hangingPunct="1"/>
                      <a:endParaRPr lang="de-DE" sz="1800" b="0" i="0" kern="1200" dirty="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Einleitung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err="1">
                          <a:solidFill>
                            <a:schemeClr val="bg1"/>
                          </a:solidFill>
                          <a:latin typeface="Arial" panose="020B0604020202020204" pitchFamily="34" charset="0"/>
                          <a:ea typeface="+mn-ea"/>
                          <a:cs typeface="Arial" panose="020B0604020202020204" pitchFamily="34" charset="0"/>
                        </a:rPr>
                        <a:t>Behaviour</a:t>
                      </a:r>
                      <a:r>
                        <a:rPr lang="de-DE" sz="1800" b="0" i="0" kern="1200" dirty="0">
                          <a:solidFill>
                            <a:schemeClr val="bg1"/>
                          </a:solidFill>
                          <a:latin typeface="Arial" panose="020B0604020202020204" pitchFamily="34" charset="0"/>
                          <a:ea typeface="+mn-ea"/>
                          <a:cs typeface="Arial" panose="020B0604020202020204" pitchFamily="34" charset="0"/>
                        </a:rPr>
                        <a:t>-</a:t>
                      </a:r>
                      <a:r>
                        <a:rPr lang="de-DE" sz="1800" b="0" i="0" kern="1200" dirty="0" err="1">
                          <a:solidFill>
                            <a:schemeClr val="bg1"/>
                          </a:solidFill>
                          <a:latin typeface="Arial" panose="020B0604020202020204" pitchFamily="34" charset="0"/>
                          <a:ea typeface="+mn-ea"/>
                          <a:cs typeface="Arial" panose="020B0604020202020204" pitchFamily="34" charset="0"/>
                        </a:rPr>
                        <a:t>Driven</a:t>
                      </a:r>
                      <a:r>
                        <a:rPr lang="de-DE" sz="1800" b="0" i="0" kern="1200" dirty="0">
                          <a:solidFill>
                            <a:schemeClr val="bg1"/>
                          </a:solidFill>
                          <a:latin typeface="Arial" panose="020B0604020202020204" pitchFamily="34" charset="0"/>
                          <a:ea typeface="+mn-ea"/>
                          <a:cs typeface="Arial" panose="020B0604020202020204" pitchFamily="34" charset="0"/>
                        </a:rPr>
                        <a:t>-Development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Funktionsweise von BDD-Frameworks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Beispiele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dirty="0"/>
              <a:t>Titel / Autor / Copyright</a:t>
            </a:r>
          </a:p>
        </p:txBody>
      </p:sp>
    </p:spTree>
    <p:extLst>
      <p:ext uri="{BB962C8B-B14F-4D97-AF65-F5344CB8AC3E}">
        <p14:creationId xmlns:p14="http://schemas.microsoft.com/office/powerpoint/2010/main" val="2729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dirty="0"/>
              <a:t>Demo</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04.11.21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noProof="0"/>
              <a:t>Titel / Autor / Copyright</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20</a:t>
            </a:fld>
            <a:endParaRPr lang="de-DE" noProof="0"/>
          </a:p>
        </p:txBody>
      </p:sp>
      <p:pic>
        <p:nvPicPr>
          <p:cNvPr id="10" name="Inhaltsplatzhalter 10" descr="Ein Bild, das Computer, drinnen, Tisch, Laptop enthält.&#10;&#10;Automatisch generierte Beschreibung">
            <a:extLst>
              <a:ext uri="{FF2B5EF4-FFF2-40B4-BE49-F238E27FC236}">
                <a16:creationId xmlns:a16="http://schemas.microsoft.com/office/drawing/2014/main" id="{9150370B-52E1-0145-9E75-40ECEC0049AB}"/>
              </a:ext>
            </a:extLst>
          </p:cNvPr>
          <p:cNvPicPr>
            <a:picLocks noChangeAspect="1"/>
          </p:cNvPicPr>
          <p:nvPr/>
        </p:nvPicPr>
        <p:blipFill>
          <a:blip r:embed="rId2"/>
          <a:stretch>
            <a:fillRect/>
          </a:stretch>
        </p:blipFill>
        <p:spPr>
          <a:xfrm>
            <a:off x="3134496" y="1382486"/>
            <a:ext cx="5632607" cy="4093028"/>
          </a:xfrm>
          <a:prstGeom prst="rect">
            <a:avLst/>
          </a:prstGeom>
        </p:spPr>
      </p:pic>
    </p:spTree>
    <p:extLst>
      <p:ext uri="{BB962C8B-B14F-4D97-AF65-F5344CB8AC3E}">
        <p14:creationId xmlns:p14="http://schemas.microsoft.com/office/powerpoint/2010/main" val="311020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755998" y="2001977"/>
            <a:ext cx="3416400" cy="3037076"/>
          </a:xfrm>
        </p:spPr>
        <p:txBody>
          <a:bodyPr/>
          <a:lstStyle/>
          <a:p>
            <a:r>
              <a:rPr lang="de-DE" sz="2000" dirty="0"/>
              <a:t>Den Quellcode finden Sie hier:</a:t>
            </a:r>
          </a:p>
          <a:p>
            <a:r>
              <a:rPr lang="de-DE" sz="2000" dirty="0">
                <a:hlinkClick r:id="rId2"/>
              </a:rPr>
              <a:t>https://github.com/wolffj1995/RingvorlesungHSZG</a:t>
            </a:r>
            <a:endParaRPr lang="de-DE" sz="2000" dirty="0"/>
          </a:p>
          <a:p>
            <a:endParaRPr lang="de-DE" sz="2000" dirty="0"/>
          </a:p>
          <a:p>
            <a:r>
              <a:rPr lang="de-DE" sz="2000" dirty="0"/>
              <a:t>Und mehr Code finden Sie hier:</a:t>
            </a:r>
          </a:p>
          <a:p>
            <a:r>
              <a:rPr lang="de-DE" sz="2000" dirty="0">
                <a:hlinkClick r:id="rId3"/>
              </a:rPr>
              <a:t>https://github.com/wolffj1995/AdvancedBDD</a:t>
            </a:r>
            <a:endParaRPr lang="de-DE" sz="2000"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4">
            <a:extLst>
              <a:ext uri="{837473B0-CC2E-450A-ABE3-18F120FF3D39}">
                <a1611:picAttrSrcUrl xmlns:a1611="http://schemas.microsoft.com/office/drawing/2016/11/main" r:id="rId5"/>
              </a:ext>
            </a:extLst>
          </a:blip>
          <a:srcRect/>
          <a:stretch/>
        </p:blipFill>
        <p:spPr>
          <a:xfrm>
            <a:off x="4754945" y="1587712"/>
            <a:ext cx="7037005" cy="3952451"/>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04.11.21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21</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dirty="0"/>
              <a:t>Vielen Dank für Ihre Aufmerksamkeit</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8" name="Textfeld 7">
            <a:extLst>
              <a:ext uri="{FF2B5EF4-FFF2-40B4-BE49-F238E27FC236}">
                <a16:creationId xmlns:a16="http://schemas.microsoft.com/office/drawing/2014/main" id="{B0470570-DDE7-6745-A786-A288CF2F2676}"/>
              </a:ext>
            </a:extLst>
          </p:cNvPr>
          <p:cNvSpPr txBox="1"/>
          <p:nvPr/>
        </p:nvSpPr>
        <p:spPr>
          <a:xfrm>
            <a:off x="4754945" y="5540163"/>
            <a:ext cx="7037005" cy="138499"/>
          </a:xfrm>
          <a:prstGeom prst="rect">
            <a:avLst/>
          </a:prstGeom>
          <a:noFill/>
        </p:spPr>
        <p:txBody>
          <a:bodyPr wrap="square" lIns="0" tIns="0" rIns="0" bIns="0" rtlCol="0">
            <a:spAutoFit/>
          </a:bodyPr>
          <a:lstStyle/>
          <a:p>
            <a:r>
              <a:rPr lang="de-DE" sz="900"/>
              <a:t>"</a:t>
            </a:r>
            <a:r>
              <a:rPr lang="de-DE" sz="900">
                <a:hlinkClick r:id="rId5" tooltip="https://en.wikipedia.org/wiki/Blue_screen_of_death"/>
              </a:rPr>
              <a:t>Dieses Foto</a:t>
            </a:r>
            <a:r>
              <a:rPr lang="de-DE" sz="900"/>
              <a:t>" von Unbekannter Autor ist lizenziert gemäß </a:t>
            </a:r>
            <a:r>
              <a:rPr lang="de-DE" sz="900">
                <a:hlinkClick r:id="rId6" tooltip="https://creativecommons.org/licenses/by-sa/3.0/"/>
              </a:rPr>
              <a:t>CC BY-SA</a:t>
            </a:r>
            <a:endParaRPr lang="de-DE" sz="900"/>
          </a:p>
        </p:txBody>
      </p:sp>
      <p:sp>
        <p:nvSpPr>
          <p:cNvPr id="3" name="Stern mit 7 Zacken 2">
            <a:extLst>
              <a:ext uri="{FF2B5EF4-FFF2-40B4-BE49-F238E27FC236}">
                <a16:creationId xmlns:a16="http://schemas.microsoft.com/office/drawing/2014/main" id="{3DC1A335-05C1-AF44-92EB-0437D9893CE9}"/>
              </a:ext>
            </a:extLst>
          </p:cNvPr>
          <p:cNvSpPr/>
          <p:nvPr/>
        </p:nvSpPr>
        <p:spPr>
          <a:xfrm>
            <a:off x="6583680" y="800399"/>
            <a:ext cx="3953733" cy="2169224"/>
          </a:xfrm>
          <a:prstGeom prst="star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408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Tree>
    <p:extLst>
      <p:ext uri="{BB962C8B-B14F-4D97-AF65-F5344CB8AC3E}">
        <p14:creationId xmlns:p14="http://schemas.microsoft.com/office/powerpoint/2010/main" val="15310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04.11.21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23</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53088" y="1514343"/>
            <a:ext cx="2083314" cy="2083314"/>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1498379874"/>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dirty="0" err="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br>
                        <a:rPr lang="de-DE" sz="1200" b="0" i="0" kern="1200" dirty="0">
                          <a:solidFill>
                            <a:schemeClr val="tx1"/>
                          </a:solidFill>
                          <a:latin typeface="Arial" panose="020B0604020202020204" pitchFamily="34" charset="0"/>
                          <a:ea typeface="+mn-ea"/>
                          <a:cs typeface="+mn-cs"/>
                        </a:rPr>
                      </a:br>
                      <a:r>
                        <a:rPr lang="de-DE" sz="1200" b="0" i="0" kern="1200" dirty="0" err="1">
                          <a:solidFill>
                            <a:schemeClr val="tx1"/>
                          </a:solidFill>
                          <a:latin typeface="Arial" panose="020B0604020202020204" pitchFamily="34" charset="0"/>
                          <a:ea typeface="+mn-ea"/>
                          <a:cs typeface="+mn-cs"/>
                        </a:rPr>
                        <a:t>Neißstraße</a:t>
                      </a:r>
                      <a:r>
                        <a:rPr lang="de-DE" sz="1200" b="0" i="0" kern="1200" dirty="0">
                          <a:solidFill>
                            <a:schemeClr val="tx1"/>
                          </a:solidFill>
                          <a:latin typeface="Arial" panose="020B0604020202020204" pitchFamily="34" charset="0"/>
                          <a:ea typeface="+mn-ea"/>
                          <a:cs typeface="+mn-cs"/>
                        </a:rPr>
                        <a:t> 27</a:t>
                      </a:r>
                    </a:p>
                    <a:p>
                      <a:pPr>
                        <a:buClr>
                          <a:schemeClr val="tx1"/>
                        </a:buClr>
                        <a:buSzPct val="80000"/>
                      </a:pPr>
                      <a:r>
                        <a:rPr lang="de-DE" sz="1200" b="0" i="0" kern="1200" dirty="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Jonas Wolff</a:t>
            </a:r>
            <a:br>
              <a:rPr lang="de-DE" dirty="0">
                <a:solidFill>
                  <a:schemeClr val="bg1"/>
                </a:solidFill>
              </a:rPr>
            </a:br>
            <a:r>
              <a:rPr lang="de-DE" dirty="0">
                <a:solidFill>
                  <a:schemeClr val="bg1"/>
                </a:solidFill>
              </a:rPr>
              <a:t>Junior Software Developer</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err="1">
                <a:solidFill>
                  <a:schemeClr val="bg1"/>
                </a:solidFill>
              </a:rPr>
              <a:t>Tallence</a:t>
            </a:r>
            <a:r>
              <a:rPr lang="de-DE" sz="1200" dirty="0">
                <a:solidFill>
                  <a:schemeClr val="bg1"/>
                </a:solidFill>
              </a:rPr>
              <a:t> AG</a:t>
            </a:r>
            <a:br>
              <a:rPr lang="de-DE" sz="1200" dirty="0">
                <a:solidFill>
                  <a:schemeClr val="bg1"/>
                </a:solidFill>
              </a:rPr>
            </a:br>
            <a:r>
              <a:rPr lang="de-DE" sz="1200" dirty="0" err="1">
                <a:solidFill>
                  <a:schemeClr val="bg1"/>
                </a:solidFill>
              </a:rPr>
              <a:t>Neißstraße</a:t>
            </a:r>
            <a:r>
              <a:rPr lang="de-DE" sz="1200" dirty="0">
                <a:solidFill>
                  <a:schemeClr val="bg1"/>
                </a:solidFill>
              </a:rPr>
              <a:t> 27</a:t>
            </a:r>
          </a:p>
          <a:p>
            <a:pPr algn="r">
              <a:buSzPct val="80000"/>
            </a:pPr>
            <a:r>
              <a:rPr lang="de-DE" sz="1200" dirty="0">
                <a:solidFill>
                  <a:schemeClr val="bg1"/>
                </a:solidFill>
              </a:rPr>
              <a:t>02826 Görlitz</a:t>
            </a:r>
          </a:p>
          <a:p>
            <a:pPr algn="r">
              <a:buSzPct val="80000"/>
            </a:pPr>
            <a:endParaRPr lang="de-DE" sz="1200" b="1" dirty="0">
              <a:solidFill>
                <a:schemeClr val="bg1"/>
              </a:solidFill>
            </a:endParaRPr>
          </a:p>
          <a:p>
            <a:pPr algn="r">
              <a:buSzPct val="80000"/>
            </a:pPr>
            <a:r>
              <a:rPr lang="de-DE" sz="1200" b="1" dirty="0">
                <a:solidFill>
                  <a:schemeClr val="bg1"/>
                </a:solidFill>
              </a:rPr>
              <a:t>Tel.: +49 151 16360931</a:t>
            </a:r>
          </a:p>
          <a:p>
            <a:pPr algn="r">
              <a:buSzPct val="80000"/>
            </a:pPr>
            <a:r>
              <a:rPr lang="de-DE" sz="1200" b="1" dirty="0">
                <a:solidFill>
                  <a:schemeClr val="bg1"/>
                </a:solidFill>
              </a:rPr>
              <a:t>E-Mail: </a:t>
            </a:r>
            <a:r>
              <a:rPr lang="de-DE" sz="1200" b="1" dirty="0" err="1">
                <a:solidFill>
                  <a:schemeClr val="bg1"/>
                </a:solidFill>
              </a:rPr>
              <a:t>jonas.wolff@tallence.com</a:t>
            </a:r>
            <a:endParaRPr lang="de-DE" sz="1200" b="1" dirty="0">
              <a:solidFill>
                <a:schemeClr val="bg1"/>
              </a:solidFill>
            </a:endParaRP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4064226"/>
            <a:ext cx="10079999" cy="528794"/>
          </a:xfrm>
        </p:spPr>
        <p:txBody>
          <a:bodyPr/>
          <a:lstStyle/>
          <a:p>
            <a:r>
              <a:rPr lang="de-DE" dirty="0"/>
              <a:t>Einleitung</a:t>
            </a:r>
          </a:p>
        </p:txBody>
      </p:sp>
      <p:sp>
        <p:nvSpPr>
          <p:cNvPr id="3" name="Text Placeholder 2">
            <a:extLst>
              <a:ext uri="{FF2B5EF4-FFF2-40B4-BE49-F238E27FC236}">
                <a16:creationId xmlns:a16="http://schemas.microsoft.com/office/drawing/2014/main" id="{83888097-8CDB-354C-B0FB-B56333322C68}"/>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5" name="Text Placeholder 4">
            <a:extLst>
              <a:ext uri="{FF2B5EF4-FFF2-40B4-BE49-F238E27FC236}">
                <a16:creationId xmlns:a16="http://schemas.microsoft.com/office/drawing/2014/main" id="{35095749-3347-9143-9D75-2A8A90B069FC}"/>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44AD224C-8762-9146-98F4-C90BF407FEC9}"/>
              </a:ext>
            </a:extLst>
          </p:cNvPr>
          <p:cNvSpPr>
            <a:spLocks noGrp="1"/>
          </p:cNvSpPr>
          <p:nvPr>
            <p:ph type="title"/>
          </p:nvPr>
        </p:nvSpPr>
        <p:spPr/>
        <p:txBody>
          <a:bodyPr/>
          <a:lstStyle/>
          <a:p>
            <a:r>
              <a:rPr lang="de-DE" dirty="0"/>
              <a:t>Vorstellung</a:t>
            </a:r>
          </a:p>
        </p:txBody>
      </p:sp>
      <p:sp>
        <p:nvSpPr>
          <p:cNvPr id="30" name="Textplatzhalter 29">
            <a:extLst>
              <a:ext uri="{FF2B5EF4-FFF2-40B4-BE49-F238E27FC236}">
                <a16:creationId xmlns:a16="http://schemas.microsoft.com/office/drawing/2014/main" id="{FE4C5003-4ABD-D849-B9CA-E3F4B9104C0C}"/>
              </a:ext>
            </a:extLst>
          </p:cNvPr>
          <p:cNvSpPr>
            <a:spLocks noGrp="1"/>
          </p:cNvSpPr>
          <p:nvPr>
            <p:ph type="body" sz="quarter" idx="13"/>
          </p:nvPr>
        </p:nvSpPr>
        <p:spPr/>
        <p:txBody>
          <a:bodyPr/>
          <a:lstStyle/>
          <a:p>
            <a:r>
              <a:rPr lang="de-DE" dirty="0"/>
              <a:t>Jonas Wolff</a:t>
            </a:r>
          </a:p>
        </p:txBody>
      </p:sp>
      <p:sp>
        <p:nvSpPr>
          <p:cNvPr id="7" name="Inhaltsplatzhalter 6">
            <a:extLst>
              <a:ext uri="{FF2B5EF4-FFF2-40B4-BE49-F238E27FC236}">
                <a16:creationId xmlns:a16="http://schemas.microsoft.com/office/drawing/2014/main" id="{44CCC444-7249-B64D-AD5D-55EB8E943839}"/>
              </a:ext>
            </a:extLst>
          </p:cNvPr>
          <p:cNvSpPr>
            <a:spLocks noGrp="1"/>
          </p:cNvSpPr>
          <p:nvPr>
            <p:ph sz="half" idx="15"/>
          </p:nvPr>
        </p:nvSpPr>
        <p:spPr>
          <a:xfrm>
            <a:off x="712455" y="1236227"/>
            <a:ext cx="7228800" cy="4766789"/>
          </a:xfrm>
        </p:spPr>
        <p:txBody>
          <a:bodyPr/>
          <a:lstStyle/>
          <a:p>
            <a:r>
              <a:rPr lang="de-DE" dirty="0"/>
              <a:t>Studium Informatik - Hochschule Zittau/Görlitz (HSZG)</a:t>
            </a:r>
          </a:p>
          <a:p>
            <a:endParaRPr lang="de-DE" dirty="0"/>
          </a:p>
          <a:p>
            <a:r>
              <a:rPr lang="de-DE" dirty="0"/>
              <a:t>Stationen</a:t>
            </a:r>
          </a:p>
          <a:p>
            <a:pPr lvl="1"/>
            <a:r>
              <a:rPr lang="de-DE" dirty="0" err="1"/>
              <a:t>Descision</a:t>
            </a:r>
            <a:r>
              <a:rPr lang="de-DE" dirty="0"/>
              <a:t> </a:t>
            </a:r>
            <a:r>
              <a:rPr lang="de-DE" dirty="0" err="1"/>
              <a:t>Optimization</a:t>
            </a:r>
            <a:r>
              <a:rPr lang="de-DE" dirty="0"/>
              <a:t> GmbH</a:t>
            </a:r>
          </a:p>
          <a:p>
            <a:pPr lvl="2"/>
            <a:r>
              <a:rPr lang="de-DE" dirty="0"/>
              <a:t>Werkstudentische Entwicklungsarbeit an einer Big Data Anwendung zur Auswertung von Nutzerverhalten</a:t>
            </a:r>
          </a:p>
          <a:p>
            <a:pPr lvl="1"/>
            <a:r>
              <a:rPr lang="de-DE" dirty="0"/>
              <a:t>Entwicklungsgesellschaft Niederschlesische Oberlausitz mbH</a:t>
            </a:r>
          </a:p>
          <a:p>
            <a:pPr lvl="2"/>
            <a:r>
              <a:rPr lang="de-DE" dirty="0"/>
              <a:t>Werkstudentische Entwicklungsarbeit an mehreren Applikationen des öffentlichen Dienstes</a:t>
            </a:r>
          </a:p>
          <a:p>
            <a:pPr lvl="1"/>
            <a:r>
              <a:rPr lang="de-DE" dirty="0" err="1"/>
              <a:t>Tallence</a:t>
            </a:r>
            <a:r>
              <a:rPr lang="de-DE" dirty="0"/>
              <a:t> AG – Junior Software Developer </a:t>
            </a:r>
          </a:p>
          <a:p>
            <a:pPr lvl="2"/>
            <a:r>
              <a:rPr lang="de-DE" dirty="0"/>
              <a:t>Erweiterung der Authentifizierungsplattform und </a:t>
            </a:r>
            <a:r>
              <a:rPr lang="de-DE" dirty="0" err="1"/>
              <a:t>Self</a:t>
            </a:r>
            <a:r>
              <a:rPr lang="de-DE" dirty="0"/>
              <a:t>-Care-Userinformation-Plattform für ein </a:t>
            </a:r>
            <a:r>
              <a:rPr lang="de-DE" dirty="0" err="1"/>
              <a:t>Telekomunikationsunternehmen</a:t>
            </a:r>
            <a:endParaRPr lang="de-DE" dirty="0"/>
          </a:p>
          <a:p>
            <a:pPr lvl="2"/>
            <a:endParaRPr lang="de-DE" dirty="0"/>
          </a:p>
        </p:txBody>
      </p:sp>
      <p:pic>
        <p:nvPicPr>
          <p:cNvPr id="13" name="Bildplatzhalter 12">
            <a:extLst>
              <a:ext uri="{FF2B5EF4-FFF2-40B4-BE49-F238E27FC236}">
                <a16:creationId xmlns:a16="http://schemas.microsoft.com/office/drawing/2014/main" id="{9C116D42-565C-3442-BAA3-AA6D31AACF7A}"/>
              </a:ext>
            </a:extLst>
          </p:cNvPr>
          <p:cNvPicPr>
            <a:picLocks noGrp="1" noChangeAspect="1"/>
          </p:cNvPicPr>
          <p:nvPr>
            <p:ph type="pic" sz="quarter" idx="21"/>
          </p:nvPr>
        </p:nvPicPr>
        <p:blipFill>
          <a:blip r:embed="rId3"/>
          <a:srcRect l="5795" r="5795"/>
          <a:stretch/>
        </p:blipFill>
        <p:spPr>
          <a:xfrm>
            <a:off x="8377198" y="0"/>
            <a:ext cx="3416400" cy="5810400"/>
          </a:xfrm>
        </p:spPr>
      </p:pic>
      <p:sp>
        <p:nvSpPr>
          <p:cNvPr id="11" name="Textplatzhalter 10">
            <a:extLst>
              <a:ext uri="{FF2B5EF4-FFF2-40B4-BE49-F238E27FC236}">
                <a16:creationId xmlns:a16="http://schemas.microsoft.com/office/drawing/2014/main" id="{28AF4A41-53F8-364A-A26B-FE3A90803499}"/>
              </a:ext>
            </a:extLst>
          </p:cNvPr>
          <p:cNvSpPr>
            <a:spLocks noGrp="1"/>
          </p:cNvSpPr>
          <p:nvPr>
            <p:ph type="body" sz="quarter" idx="22"/>
          </p:nvPr>
        </p:nvSpPr>
        <p:spPr/>
        <p:txBody>
          <a:bodyPr/>
          <a:lstStyle/>
          <a:p>
            <a:endParaRPr lang="de-DE"/>
          </a:p>
        </p:txBody>
      </p:sp>
      <p:sp>
        <p:nvSpPr>
          <p:cNvPr id="8" name="Textplatzhalter 7">
            <a:extLst>
              <a:ext uri="{FF2B5EF4-FFF2-40B4-BE49-F238E27FC236}">
                <a16:creationId xmlns:a16="http://schemas.microsoft.com/office/drawing/2014/main" id="{8933ACE5-7DD0-1E47-8996-953AB33D8EB8}"/>
              </a:ext>
            </a:extLst>
          </p:cNvPr>
          <p:cNvSpPr>
            <a:spLocks noGrp="1"/>
          </p:cNvSpPr>
          <p:nvPr>
            <p:ph type="body" sz="quarter" idx="19"/>
          </p:nvPr>
        </p:nvSpPr>
        <p:spPr>
          <a:xfrm>
            <a:off x="10702775" y="4688079"/>
            <a:ext cx="1220426" cy="288147"/>
          </a:xfrm>
        </p:spPr>
        <p:txBody>
          <a:bodyPr/>
          <a:lstStyle/>
          <a:p>
            <a:r>
              <a:rPr lang="de-DE" dirty="0"/>
              <a:t>Jonas Wolff</a:t>
            </a:r>
          </a:p>
        </p:txBody>
      </p:sp>
      <p:sp>
        <p:nvSpPr>
          <p:cNvPr id="9" name="Textplatzhalter 8">
            <a:extLst>
              <a:ext uri="{FF2B5EF4-FFF2-40B4-BE49-F238E27FC236}">
                <a16:creationId xmlns:a16="http://schemas.microsoft.com/office/drawing/2014/main" id="{332F1A83-E35C-0B4D-B1DC-D1C8C9AA3F77}"/>
              </a:ext>
            </a:extLst>
          </p:cNvPr>
          <p:cNvSpPr>
            <a:spLocks noGrp="1"/>
          </p:cNvSpPr>
          <p:nvPr>
            <p:ph type="body" sz="quarter" idx="20"/>
          </p:nvPr>
        </p:nvSpPr>
        <p:spPr>
          <a:xfrm>
            <a:off x="9522939" y="5280709"/>
            <a:ext cx="2400365" cy="307447"/>
          </a:xfrm>
        </p:spPr>
        <p:txBody>
          <a:bodyPr/>
          <a:lstStyle/>
          <a:p>
            <a:r>
              <a:rPr lang="de-DE" dirty="0"/>
              <a:t>Junior Software Developer</a:t>
            </a:r>
          </a:p>
        </p:txBody>
      </p:sp>
      <p:sp>
        <p:nvSpPr>
          <p:cNvPr id="26" name="Fußzeilenplatzhalter 25">
            <a:extLst>
              <a:ext uri="{FF2B5EF4-FFF2-40B4-BE49-F238E27FC236}">
                <a16:creationId xmlns:a16="http://schemas.microsoft.com/office/drawing/2014/main" id="{02469255-6F68-264D-9020-EB39F2A42D30}"/>
              </a:ext>
            </a:extLst>
          </p:cNvPr>
          <p:cNvSpPr>
            <a:spLocks noGrp="1"/>
          </p:cNvSpPr>
          <p:nvPr>
            <p:ph type="ftr" sz="quarter" idx="11"/>
          </p:nvPr>
        </p:nvSpPr>
        <p:spPr/>
        <p:txBody>
          <a:bodyPr/>
          <a:lstStyle/>
          <a:p>
            <a:r>
              <a:rPr lang="de-DE" dirty="0" err="1"/>
              <a:t>Advanced</a:t>
            </a:r>
            <a:r>
              <a:rPr lang="de-DE" dirty="0"/>
              <a:t> BDD / Jonas Wolff / © </a:t>
            </a:r>
            <a:r>
              <a:rPr lang="de-DE" dirty="0" err="1"/>
              <a:t>Tallence</a:t>
            </a:r>
            <a:r>
              <a:rPr lang="de-DE" dirty="0"/>
              <a:t> AG</a:t>
            </a:r>
          </a:p>
        </p:txBody>
      </p:sp>
      <p:sp>
        <p:nvSpPr>
          <p:cNvPr id="27" name="Datumsplatzhalter 26">
            <a:extLst>
              <a:ext uri="{FF2B5EF4-FFF2-40B4-BE49-F238E27FC236}">
                <a16:creationId xmlns:a16="http://schemas.microsoft.com/office/drawing/2014/main" id="{9828D409-715F-1245-A7C1-E0E8D35B89B4}"/>
              </a:ext>
            </a:extLst>
          </p:cNvPr>
          <p:cNvSpPr>
            <a:spLocks noGrp="1"/>
          </p:cNvSpPr>
          <p:nvPr>
            <p:ph type="dt" sz="half" idx="10"/>
          </p:nvPr>
        </p:nvSpPr>
        <p:spPr/>
        <p:txBody>
          <a:bodyPr/>
          <a:lstStyle/>
          <a:p>
            <a:fld id="{6FEC6909-2C01-40CF-9626-2CD40C8FE822}" type="datetime1">
              <a:rPr lang="de-DE" noProof="0" smtClean="0"/>
              <a:t>04.11.21</a:t>
            </a:fld>
            <a:endParaRPr lang="de-DE" noProof="0" dirty="0"/>
          </a:p>
        </p:txBody>
      </p:sp>
      <p:sp>
        <p:nvSpPr>
          <p:cNvPr id="28" name="Foliennummernplatzhalter 27">
            <a:extLst>
              <a:ext uri="{FF2B5EF4-FFF2-40B4-BE49-F238E27FC236}">
                <a16:creationId xmlns:a16="http://schemas.microsoft.com/office/drawing/2014/main" id="{7F4AA4DB-4330-094C-B76B-BCB63919C845}"/>
              </a:ext>
            </a:extLst>
          </p:cNvPr>
          <p:cNvSpPr>
            <a:spLocks noGrp="1"/>
          </p:cNvSpPr>
          <p:nvPr>
            <p:ph type="sldNum" sz="quarter" idx="12"/>
          </p:nvPr>
        </p:nvSpPr>
        <p:spPr/>
        <p:txBody>
          <a:bodyPr/>
          <a:lstStyle/>
          <a:p>
            <a:fld id="{02CEFE82-39F2-4F47-8A0C-D5AB3496FA5C}" type="slidenum">
              <a:rPr lang="de-DE" noProof="0" smtClean="0"/>
              <a:t>4</a:t>
            </a:fld>
            <a:endParaRPr lang="de-DE" noProof="0" dirty="0"/>
          </a:p>
        </p:txBody>
      </p:sp>
    </p:spTree>
    <p:extLst>
      <p:ext uri="{BB962C8B-B14F-4D97-AF65-F5344CB8AC3E}">
        <p14:creationId xmlns:p14="http://schemas.microsoft.com/office/powerpoint/2010/main" val="427328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CFF5FF-F9D2-F747-B16B-61E237FA0812}"/>
              </a:ext>
            </a:extLst>
          </p:cNvPr>
          <p:cNvSpPr>
            <a:spLocks noGrp="1"/>
          </p:cNvSpPr>
          <p:nvPr>
            <p:ph type="title"/>
          </p:nvPr>
        </p:nvSpPr>
        <p:spPr>
          <a:xfrm>
            <a:off x="755999" y="540000"/>
            <a:ext cx="7228800" cy="332399"/>
          </a:xfrm>
        </p:spPr>
        <p:txBody>
          <a:bodyPr/>
          <a:lstStyle/>
          <a:p>
            <a:r>
              <a:rPr lang="de-DE" dirty="0"/>
              <a:t>Warum BDD </a:t>
            </a:r>
          </a:p>
        </p:txBody>
      </p:sp>
      <p:sp>
        <p:nvSpPr>
          <p:cNvPr id="3" name="Textplatzhalter 2">
            <a:extLst>
              <a:ext uri="{FF2B5EF4-FFF2-40B4-BE49-F238E27FC236}">
                <a16:creationId xmlns:a16="http://schemas.microsoft.com/office/drawing/2014/main" id="{94B1EA00-8C64-D64A-9E0D-C265B18858DF}"/>
              </a:ext>
            </a:extLst>
          </p:cNvPr>
          <p:cNvSpPr>
            <a:spLocks noGrp="1"/>
          </p:cNvSpPr>
          <p:nvPr>
            <p:ph type="body" sz="quarter" idx="13"/>
          </p:nvPr>
        </p:nvSpPr>
        <p:spPr/>
        <p:txBody>
          <a:bodyPr/>
          <a:lstStyle/>
          <a:p>
            <a:endParaRPr lang="de-DE"/>
          </a:p>
        </p:txBody>
      </p:sp>
      <p:sp>
        <p:nvSpPr>
          <p:cNvPr id="4" name="Inhaltsplatzhalter 3">
            <a:extLst>
              <a:ext uri="{FF2B5EF4-FFF2-40B4-BE49-F238E27FC236}">
                <a16:creationId xmlns:a16="http://schemas.microsoft.com/office/drawing/2014/main" id="{E5DC2E24-CD7C-0A4F-8481-8273F861B384}"/>
              </a:ext>
            </a:extLst>
          </p:cNvPr>
          <p:cNvSpPr>
            <a:spLocks noGrp="1"/>
          </p:cNvSpPr>
          <p:nvPr>
            <p:ph sz="half" idx="15"/>
          </p:nvPr>
        </p:nvSpPr>
        <p:spPr/>
        <p:txBody>
          <a:bodyPr/>
          <a:lstStyle/>
          <a:p>
            <a:r>
              <a:rPr lang="de-DE" dirty="0"/>
              <a:t>Anforderungen --&gt; Tests</a:t>
            </a:r>
          </a:p>
          <a:p>
            <a:endParaRPr lang="de-DE" dirty="0"/>
          </a:p>
          <a:p>
            <a:r>
              <a:rPr lang="de-DE" dirty="0"/>
              <a:t>Fachlicher Überblick über </a:t>
            </a:r>
            <a:r>
              <a:rPr lang="de-DE" dirty="0" err="1"/>
              <a:t>UseCases</a:t>
            </a:r>
            <a:r>
              <a:rPr lang="de-DE" dirty="0"/>
              <a:t> der Software</a:t>
            </a:r>
          </a:p>
          <a:p>
            <a:endParaRPr lang="de-DE" dirty="0"/>
          </a:p>
          <a:p>
            <a:r>
              <a:rPr lang="de-DE" dirty="0"/>
              <a:t>Bildchen “Developer </a:t>
            </a:r>
            <a:r>
              <a:rPr lang="de-DE" dirty="0" err="1"/>
              <a:t>before</a:t>
            </a:r>
            <a:r>
              <a:rPr lang="de-DE" dirty="0"/>
              <a:t> </a:t>
            </a:r>
            <a:r>
              <a:rPr lang="de-DE" dirty="0" err="1"/>
              <a:t>Deployment</a:t>
            </a:r>
            <a:r>
              <a:rPr lang="de-DE" dirty="0"/>
              <a:t>“</a:t>
            </a:r>
          </a:p>
          <a:p>
            <a:endParaRPr lang="de-DE" dirty="0"/>
          </a:p>
          <a:p>
            <a:r>
              <a:rPr lang="de-DE" dirty="0"/>
              <a:t>Fachseite ist in der Lage </a:t>
            </a:r>
            <a:r>
              <a:rPr lang="de-DE" dirty="0" err="1"/>
              <a:t>TestScenarien</a:t>
            </a:r>
            <a:r>
              <a:rPr lang="de-DE" dirty="0"/>
              <a:t> zur </a:t>
            </a:r>
            <a:r>
              <a:rPr lang="de-DE" dirty="0" err="1"/>
              <a:t>verfügung</a:t>
            </a:r>
            <a:r>
              <a:rPr lang="de-DE" dirty="0"/>
              <a:t> zu stellen</a:t>
            </a:r>
          </a:p>
        </p:txBody>
      </p:sp>
      <p:sp>
        <p:nvSpPr>
          <p:cNvPr id="5" name="Bildplatzhalter 4">
            <a:extLst>
              <a:ext uri="{FF2B5EF4-FFF2-40B4-BE49-F238E27FC236}">
                <a16:creationId xmlns:a16="http://schemas.microsoft.com/office/drawing/2014/main" id="{3652193B-FBFA-7B45-B424-9FDEECFD2CC4}"/>
              </a:ext>
            </a:extLst>
          </p:cNvPr>
          <p:cNvSpPr>
            <a:spLocks noGrp="1"/>
          </p:cNvSpPr>
          <p:nvPr>
            <p:ph type="pic" sz="quarter" idx="21"/>
          </p:nvPr>
        </p:nvSpPr>
        <p:spPr/>
      </p:sp>
      <p:sp>
        <p:nvSpPr>
          <p:cNvPr id="6" name="Textplatzhalter 5">
            <a:extLst>
              <a:ext uri="{FF2B5EF4-FFF2-40B4-BE49-F238E27FC236}">
                <a16:creationId xmlns:a16="http://schemas.microsoft.com/office/drawing/2014/main" id="{0C34065C-8E86-7845-A3E5-6590285CB6FD}"/>
              </a:ext>
            </a:extLst>
          </p:cNvPr>
          <p:cNvSpPr>
            <a:spLocks noGrp="1"/>
          </p:cNvSpPr>
          <p:nvPr>
            <p:ph type="body" sz="quarter" idx="22"/>
          </p:nvPr>
        </p:nvSpPr>
        <p:spPr/>
        <p:txBody>
          <a:bodyPr/>
          <a:lstStyle/>
          <a:p>
            <a:endParaRPr lang="de-DE"/>
          </a:p>
        </p:txBody>
      </p:sp>
      <p:sp>
        <p:nvSpPr>
          <p:cNvPr id="7" name="Textplatzhalter 6">
            <a:extLst>
              <a:ext uri="{FF2B5EF4-FFF2-40B4-BE49-F238E27FC236}">
                <a16:creationId xmlns:a16="http://schemas.microsoft.com/office/drawing/2014/main" id="{07CD52F6-5B7F-2B42-858A-15D245EA80D0}"/>
              </a:ext>
            </a:extLst>
          </p:cNvPr>
          <p:cNvSpPr>
            <a:spLocks noGrp="1"/>
          </p:cNvSpPr>
          <p:nvPr>
            <p:ph type="body" sz="quarter" idx="19"/>
          </p:nvPr>
        </p:nvSpPr>
        <p:spPr/>
        <p:txBody>
          <a:bodyPr/>
          <a:lstStyle/>
          <a:p>
            <a:endParaRPr lang="de-DE"/>
          </a:p>
        </p:txBody>
      </p:sp>
      <p:sp>
        <p:nvSpPr>
          <p:cNvPr id="8" name="Textplatzhalter 7">
            <a:extLst>
              <a:ext uri="{FF2B5EF4-FFF2-40B4-BE49-F238E27FC236}">
                <a16:creationId xmlns:a16="http://schemas.microsoft.com/office/drawing/2014/main" id="{EB7409E6-A0B6-0641-AAC9-49DB257BBB4E}"/>
              </a:ext>
            </a:extLst>
          </p:cNvPr>
          <p:cNvSpPr>
            <a:spLocks noGrp="1"/>
          </p:cNvSpPr>
          <p:nvPr>
            <p:ph type="body" sz="quarter" idx="20"/>
          </p:nvPr>
        </p:nvSpPr>
        <p:spPr/>
        <p:txBody>
          <a:bodyPr/>
          <a:lstStyle/>
          <a:p>
            <a:endParaRPr lang="de-DE"/>
          </a:p>
        </p:txBody>
      </p:sp>
      <p:sp>
        <p:nvSpPr>
          <p:cNvPr id="9" name="Fußzeilenplatzhalter 8">
            <a:extLst>
              <a:ext uri="{FF2B5EF4-FFF2-40B4-BE49-F238E27FC236}">
                <a16:creationId xmlns:a16="http://schemas.microsoft.com/office/drawing/2014/main" id="{637C6D9E-5D08-7146-BC76-3CAE7BC9A447}"/>
              </a:ext>
            </a:extLst>
          </p:cNvPr>
          <p:cNvSpPr>
            <a:spLocks noGrp="1"/>
          </p:cNvSpPr>
          <p:nvPr>
            <p:ph type="ftr" sz="quarter" idx="11"/>
          </p:nvPr>
        </p:nvSpPr>
        <p:spPr/>
        <p:txBody>
          <a:bodyPr/>
          <a:lstStyle/>
          <a:p>
            <a:r>
              <a:rPr lang="de-DE" noProof="0"/>
              <a:t>Titel / Autor / Copyright</a:t>
            </a:r>
            <a:endParaRPr lang="de-DE" noProof="0" dirty="0"/>
          </a:p>
        </p:txBody>
      </p:sp>
      <p:sp>
        <p:nvSpPr>
          <p:cNvPr id="10" name="Datumsplatzhalter 9">
            <a:extLst>
              <a:ext uri="{FF2B5EF4-FFF2-40B4-BE49-F238E27FC236}">
                <a16:creationId xmlns:a16="http://schemas.microsoft.com/office/drawing/2014/main" id="{57CC4B85-55A0-4347-95B1-2A11FBDED639}"/>
              </a:ext>
            </a:extLst>
          </p:cNvPr>
          <p:cNvSpPr>
            <a:spLocks noGrp="1"/>
          </p:cNvSpPr>
          <p:nvPr>
            <p:ph type="dt" sz="half" idx="10"/>
          </p:nvPr>
        </p:nvSpPr>
        <p:spPr/>
        <p:txBody>
          <a:bodyPr/>
          <a:lstStyle/>
          <a:p>
            <a:fld id="{70EF8492-ADB9-4EBE-9A60-E55C77C98726}" type="datetime1">
              <a:rPr lang="de-DE" noProof="0" smtClean="0"/>
              <a:t>04.11.21</a:t>
            </a:fld>
            <a:endParaRPr lang="de-DE" noProof="0" dirty="0"/>
          </a:p>
        </p:txBody>
      </p:sp>
      <p:sp>
        <p:nvSpPr>
          <p:cNvPr id="11" name="Foliennummernplatzhalter 10">
            <a:extLst>
              <a:ext uri="{FF2B5EF4-FFF2-40B4-BE49-F238E27FC236}">
                <a16:creationId xmlns:a16="http://schemas.microsoft.com/office/drawing/2014/main" id="{8FA32F9D-F3D9-7F49-A283-A60DAA21E30C}"/>
              </a:ext>
            </a:extLst>
          </p:cNvPr>
          <p:cNvSpPr>
            <a:spLocks noGrp="1"/>
          </p:cNvSpPr>
          <p:nvPr>
            <p:ph type="sldNum" sz="quarter" idx="12"/>
          </p:nvPr>
        </p:nvSpPr>
        <p:spPr/>
        <p:txBody>
          <a:bodyPr/>
          <a:lstStyle/>
          <a:p>
            <a:fld id="{02CEFE82-39F2-4F47-8A0C-D5AB3496FA5C}" type="slidenum">
              <a:rPr lang="de-DE" noProof="0" smtClean="0"/>
              <a:t>5</a:t>
            </a:fld>
            <a:endParaRPr lang="de-DE" noProof="0" dirty="0"/>
          </a:p>
        </p:txBody>
      </p:sp>
    </p:spTree>
    <p:extLst>
      <p:ext uri="{BB962C8B-B14F-4D97-AF65-F5344CB8AC3E}">
        <p14:creationId xmlns:p14="http://schemas.microsoft.com/office/powerpoint/2010/main" val="92148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a:xfrm>
            <a:off x="1054800" y="4064226"/>
            <a:ext cx="10079999" cy="528794"/>
          </a:xfrm>
        </p:spPr>
        <p:txBody>
          <a:bodyPr/>
          <a:lstStyle/>
          <a:p>
            <a:r>
              <a:rPr lang="de-DE" dirty="0" err="1"/>
              <a:t>Behaviour</a:t>
            </a:r>
            <a:r>
              <a:rPr lang="de-DE" dirty="0"/>
              <a:t>-</a:t>
            </a:r>
            <a:r>
              <a:rPr lang="de-DE" dirty="0" err="1"/>
              <a:t>Driven</a:t>
            </a:r>
            <a:r>
              <a:rPr lang="de-DE" dirty="0"/>
              <a:t>-Development</a:t>
            </a:r>
          </a:p>
        </p:txBody>
      </p:sp>
      <p:sp>
        <p:nvSpPr>
          <p:cNvPr id="3" name="Text Placeholder 2">
            <a:extLst>
              <a:ext uri="{FF2B5EF4-FFF2-40B4-BE49-F238E27FC236}">
                <a16:creationId xmlns:a16="http://schemas.microsoft.com/office/drawing/2014/main" id="{83888097-8CDB-354C-B0FB-B56333322C68}"/>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dirty="0"/>
              <a:t>02</a:t>
            </a:r>
          </a:p>
        </p:txBody>
      </p:sp>
      <p:sp>
        <p:nvSpPr>
          <p:cNvPr id="5" name="Text Placeholder 4">
            <a:extLst>
              <a:ext uri="{FF2B5EF4-FFF2-40B4-BE49-F238E27FC236}">
                <a16:creationId xmlns:a16="http://schemas.microsoft.com/office/drawing/2014/main" id="{35095749-3347-9143-9D75-2A8A90B069FC}"/>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en-US" i="1" dirty="0"/>
              <a:t>“In BDD, a test is written that can satisfy both the developer and customer, but in TDD you write a test that will only satisfy a developer and the code they write.”</a:t>
            </a:r>
          </a:p>
          <a:p>
            <a:r>
              <a:rPr lang="en-US" sz="900" i="1" dirty="0"/>
              <a:t>https://</a:t>
            </a:r>
            <a:r>
              <a:rPr lang="en-US" sz="900" i="1" dirty="0" err="1"/>
              <a:t>blog.testlodge.com</a:t>
            </a:r>
            <a:r>
              <a:rPr lang="en-US" sz="900" i="1" dirty="0"/>
              <a:t>/</a:t>
            </a:r>
            <a:r>
              <a:rPr lang="en-US" sz="900" i="1" dirty="0" err="1"/>
              <a:t>tdd</a:t>
            </a:r>
            <a:r>
              <a:rPr lang="en-US" sz="900" i="1" dirty="0"/>
              <a:t>-vs-</a:t>
            </a:r>
            <a:r>
              <a:rPr lang="en-US" sz="900" i="1" dirty="0" err="1"/>
              <a:t>bdd</a:t>
            </a:r>
            <a:r>
              <a:rPr lang="en-US" sz="900" i="1" dirty="0"/>
              <a:t>/</a:t>
            </a:r>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rcRect/>
          <a:stretch/>
        </p:blipFill>
        <p:spPr>
          <a:xfrm>
            <a:off x="851091" y="2022194"/>
            <a:ext cx="7037005" cy="3083487"/>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04.11.21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noProof="0"/>
              <a:t>Titel / Autor / Copyright</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7</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dirty="0"/>
              <a:t>BDD erweitert TDD</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685901" y="1814187"/>
            <a:ext cx="2438132"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Entwicklungs- und </a:t>
            </a:r>
            <a:r>
              <a:rPr lang="de-DE" dirty="0" err="1">
                <a:latin typeface="Arial" panose="020B0604020202020204" pitchFamily="34" charset="0"/>
              </a:rPr>
              <a:t>Testflow</a:t>
            </a:r>
            <a:endParaRPr lang="de-DE" dirty="0">
              <a:latin typeface="Arial" panose="020B0604020202020204" pitchFamily="34" charset="0"/>
            </a:endParaRPr>
          </a:p>
        </p:txBody>
      </p:sp>
    </p:spTree>
    <p:extLst>
      <p:ext uri="{BB962C8B-B14F-4D97-AF65-F5344CB8AC3E}">
        <p14:creationId xmlns:p14="http://schemas.microsoft.com/office/powerpoint/2010/main" val="19455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p:txBody>
          <a:bodyPr/>
          <a:lstStyle/>
          <a:p>
            <a:r>
              <a:rPr lang="de-DE" dirty="0"/>
              <a:t>BDD bildet hauptsächlich Systemtests ab. Jedoch können die Systemtests auch integrative Tests beinhalten. Durch BDD-Frameworks wird die Automatisierbarkeit der Systemtests erheblich vereinfacht.</a:t>
            </a:r>
          </a:p>
          <a:p>
            <a:endParaRPr lang="de-DE"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extLst>
              <a:ext uri="{837473B0-CC2E-450A-ABE3-18F120FF3D39}">
                <a1611:picAttrSrcUrl xmlns:a1611="http://schemas.microsoft.com/office/drawing/2016/11/main" r:id="rId3"/>
              </a:ext>
            </a:extLst>
          </a:blip>
          <a:srcRect/>
          <a:stretch/>
        </p:blipFill>
        <p:spPr>
          <a:xfrm>
            <a:off x="4659504" y="1621767"/>
            <a:ext cx="7037005" cy="3884340"/>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noProof="0"/>
              <a:t>Titel / Autor / Copyright</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04.11.21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8</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dirty="0"/>
              <a:t>BDD in der Testpyramide</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589016" y="2557324"/>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4"/>
          </p:nvPr>
        </p:nvSpPr>
        <p:spPr/>
        <p:txBody>
          <a:bodyPr/>
          <a:lstStyle/>
          <a:p>
            <a:pPr lvl="1"/>
            <a:r>
              <a:rPr lang="de-DE" dirty="0"/>
              <a:t>Bei BDD werden während der Anforderungsanalyse die Aufgaben, Ziele und Ergebnisse der Software in einer bestimmten Textform festgehalten, die später als automatisierte Tests ausgeführt werden.</a:t>
            </a:r>
            <a:endParaRPr lang="de-DE" b="1" dirty="0"/>
          </a:p>
          <a:p>
            <a:pPr lvl="1"/>
            <a:r>
              <a:rPr lang="de-DE" b="1" dirty="0" err="1"/>
              <a:t>Ubiquitous</a:t>
            </a:r>
            <a:r>
              <a:rPr lang="de-DE" b="1" dirty="0"/>
              <a:t> Language(DDD)</a:t>
            </a:r>
            <a:r>
              <a:rPr lang="de-DE" dirty="0"/>
              <a:t> – Gemeinsame Sprache zwischen Stakeholdern</a:t>
            </a:r>
          </a:p>
          <a:p>
            <a:pPr lvl="1"/>
            <a:r>
              <a:rPr lang="de-DE" dirty="0"/>
              <a:t>Stärkt Zusammenarbeit von Qualitätsmanagement - Business Analyse – Entwicklung</a:t>
            </a:r>
          </a:p>
          <a:p>
            <a:pPr lvl="1"/>
            <a:r>
              <a:rPr lang="de-DE" b="1" dirty="0"/>
              <a:t>Wichtig</a:t>
            </a:r>
            <a:r>
              <a:rPr lang="de-DE" dirty="0"/>
              <a:t>: </a:t>
            </a:r>
          </a:p>
          <a:p>
            <a:pPr lvl="2"/>
            <a:r>
              <a:rPr lang="de-DE" dirty="0"/>
              <a:t>Die fachlichen Stakeholder verstehen die Tests durch die textuelle Beschreibung</a:t>
            </a:r>
          </a:p>
          <a:p>
            <a:pPr lvl="2"/>
            <a:r>
              <a:rPr lang="de-DE" dirty="0"/>
              <a:t>Die Testfälle beschreiben da erwartete Verhalten </a:t>
            </a:r>
            <a:r>
              <a:rPr lang="de-DE" b="1" dirty="0"/>
              <a:t>VOLLSTÄNDG</a:t>
            </a:r>
          </a:p>
          <a:p>
            <a:pPr lvl="1"/>
            <a:endParaRPr lang="de-DE" dirty="0"/>
          </a:p>
          <a:p>
            <a:endParaRPr lang="de-DE" dirty="0"/>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2"/>
          </p:nvPr>
        </p:nvSpPr>
        <p:spPr/>
        <p:txBody>
          <a:bodyPr/>
          <a:lstStyle/>
          <a:p>
            <a:fld id="{154C7814-F218-4D9E-8E58-25588F0986B1}" type="datetime1">
              <a:rPr lang="de-DE" noProof="0" smtClean="0"/>
              <a:t>04.11.21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3"/>
          </p:nvPr>
        </p:nvSpPr>
        <p:spPr/>
        <p:txBody>
          <a:bodyPr/>
          <a:lstStyle/>
          <a:p>
            <a:r>
              <a:rPr lang="de-DE" dirty="0" err="1"/>
              <a:t>Advanced</a:t>
            </a:r>
            <a:r>
              <a:rPr lang="de-DE" dirty="0"/>
              <a:t> BDD / Maik Wagner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4"/>
          </p:nvPr>
        </p:nvSpPr>
        <p:spPr/>
        <p:txBody>
          <a:bodyPr/>
          <a:lstStyle/>
          <a:p>
            <a:fld id="{02CEFE82-39F2-4F47-8A0C-D5AB3496FA5C}" type="slidenum">
              <a:rPr lang="de-DE" noProof="0" smtClean="0"/>
              <a:pPr/>
              <a:t>9</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p:txBody>
          <a:bodyPr/>
          <a:lstStyle/>
          <a:p>
            <a:r>
              <a:rPr lang="de-DE" dirty="0"/>
              <a:t>BDD - </a:t>
            </a:r>
            <a:r>
              <a:rPr lang="de-DE" dirty="0" err="1"/>
              <a:t>Behaviour</a:t>
            </a:r>
            <a:r>
              <a:rPr lang="de-DE" dirty="0"/>
              <a:t>-Driven Development</a:t>
            </a:r>
            <a:br>
              <a:rPr lang="de-DE" dirty="0"/>
            </a:br>
            <a:endParaRPr lang="de-DE" dirty="0"/>
          </a:p>
        </p:txBody>
      </p:sp>
      <p:pic>
        <p:nvPicPr>
          <p:cNvPr id="9" name="Grafik 8">
            <a:extLst>
              <a:ext uri="{FF2B5EF4-FFF2-40B4-BE49-F238E27FC236}">
                <a16:creationId xmlns:a16="http://schemas.microsoft.com/office/drawing/2014/main" id="{64AD3BE3-B327-3044-9194-B5E65A37F824}"/>
              </a:ext>
            </a:extLst>
          </p:cNvPr>
          <p:cNvPicPr>
            <a:picLocks noChangeAspect="1"/>
          </p:cNvPicPr>
          <p:nvPr/>
        </p:nvPicPr>
        <p:blipFill>
          <a:blip r:embed="rId3"/>
          <a:stretch>
            <a:fillRect/>
          </a:stretch>
        </p:blipFill>
        <p:spPr>
          <a:xfrm>
            <a:off x="8259413" y="1741472"/>
            <a:ext cx="3175000" cy="3175000"/>
          </a:xfrm>
          <a:prstGeom prst="rect">
            <a:avLst/>
          </a:prstGeom>
        </p:spPr>
      </p:pic>
    </p:spTree>
    <p:extLst>
      <p:ext uri="{BB962C8B-B14F-4D97-AF65-F5344CB8AC3E}">
        <p14:creationId xmlns:p14="http://schemas.microsoft.com/office/powerpoint/2010/main" val="18789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2E444DC8-80EA-4AA7-9700-6EB1BD1D6F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1309</Words>
  <Application>Microsoft Macintosh PowerPoint</Application>
  <PresentationFormat>Benutzerdefiniert</PresentationFormat>
  <Paragraphs>254</Paragraphs>
  <Slides>23</Slides>
  <Notes>6</Notes>
  <HiddenSlides>0</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3</vt:i4>
      </vt:variant>
      <vt:variant>
        <vt:lpstr>Folientitel</vt:lpstr>
      </vt:variant>
      <vt:variant>
        <vt:i4>23</vt:i4>
      </vt:variant>
    </vt:vector>
  </HeadingPairs>
  <TitlesOfParts>
    <vt:vector size="29" baseType="lpstr">
      <vt:lpstr>Arial</vt:lpstr>
      <vt:lpstr>Wingdings</vt:lpstr>
      <vt:lpstr>Tallence</vt:lpstr>
      <vt:lpstr>think-cell Slide</vt:lpstr>
      <vt:lpstr>WordPad-Dokument</vt:lpstr>
      <vt:lpstr>Dokument</vt:lpstr>
      <vt:lpstr>Funktionale Tests mit Behavior-Driven-Development</vt:lpstr>
      <vt:lpstr>Inhaltsverzeichnis</vt:lpstr>
      <vt:lpstr>Einleitung</vt:lpstr>
      <vt:lpstr>Vorstellung</vt:lpstr>
      <vt:lpstr>Warum BDD </vt:lpstr>
      <vt:lpstr>Behaviour-Driven-Development</vt:lpstr>
      <vt:lpstr>BDD erweitert TDD</vt:lpstr>
      <vt:lpstr>BDD in der Testpyramide</vt:lpstr>
      <vt:lpstr>BDD - Behaviour-Driven Development </vt:lpstr>
      <vt:lpstr>Scenarios </vt:lpstr>
      <vt:lpstr>Funktionsweise von BDD-Frameworks</vt:lpstr>
      <vt:lpstr>Frameworks – BDD-WebApp</vt:lpstr>
      <vt:lpstr>Frameworks – JBehave / Cucumber</vt:lpstr>
      <vt:lpstr>Frameworks - Selenium</vt:lpstr>
      <vt:lpstr>Frameworks</vt:lpstr>
      <vt:lpstr>Workflow</vt:lpstr>
      <vt:lpstr>Hinweis zur Verwendung BDD-Frameworks</vt:lpstr>
      <vt:lpstr>BDD-Frameworks</vt:lpstr>
      <vt:lpstr>JBehave vs. Cucumber</vt:lpstr>
      <vt:lpstr>Demo</vt:lpstr>
      <vt:lpstr>Vielen Dank für Ihre Aufmerksamkeit</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lpstr>Kontakt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Jonas Wolff</cp:lastModifiedBy>
  <cp:revision>46</cp:revision>
  <cp:lastPrinted>2019-07-10T22:14:01Z</cp:lastPrinted>
  <dcterms:created xsi:type="dcterms:W3CDTF">2019-03-07T12:50:16Z</dcterms:created>
  <dcterms:modified xsi:type="dcterms:W3CDTF">2021-11-04T10:09:11Z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